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401" r:id="rId1"/>
  </p:sldMasterIdLst>
  <p:notesMasterIdLst>
    <p:notesMasterId r:id="rId33"/>
  </p:notesMasterIdLst>
  <p:handoutMasterIdLst>
    <p:handoutMasterId r:id="rId34"/>
  </p:handoutMasterIdLst>
  <p:sldIdLst>
    <p:sldId id="256" r:id="rId2"/>
    <p:sldId id="263" r:id="rId3"/>
    <p:sldId id="257" r:id="rId4"/>
    <p:sldId id="277" r:id="rId5"/>
    <p:sldId id="258" r:id="rId6"/>
    <p:sldId id="291" r:id="rId7"/>
    <p:sldId id="292" r:id="rId8"/>
    <p:sldId id="293" r:id="rId9"/>
    <p:sldId id="295" r:id="rId10"/>
    <p:sldId id="296" r:id="rId11"/>
    <p:sldId id="297" r:id="rId12"/>
    <p:sldId id="299" r:id="rId13"/>
    <p:sldId id="300" r:id="rId14"/>
    <p:sldId id="301" r:id="rId15"/>
    <p:sldId id="302" r:id="rId16"/>
    <p:sldId id="303" r:id="rId17"/>
    <p:sldId id="304" r:id="rId18"/>
    <p:sldId id="305" r:id="rId19"/>
    <p:sldId id="306" r:id="rId20"/>
    <p:sldId id="307" r:id="rId21"/>
    <p:sldId id="310" r:id="rId22"/>
    <p:sldId id="308" r:id="rId23"/>
    <p:sldId id="313" r:id="rId24"/>
    <p:sldId id="314" r:id="rId25"/>
    <p:sldId id="311" r:id="rId26"/>
    <p:sldId id="315" r:id="rId27"/>
    <p:sldId id="316" r:id="rId28"/>
    <p:sldId id="290" r:id="rId29"/>
    <p:sldId id="319" r:id="rId30"/>
    <p:sldId id="320" r:id="rId31"/>
    <p:sldId id="287" r:id="rId32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791" autoAdjust="0"/>
    <p:restoredTop sz="90048" autoAdjust="0"/>
  </p:normalViewPr>
  <p:slideViewPr>
    <p:cSldViewPr snapToGrid="0">
      <p:cViewPr varScale="1">
        <p:scale>
          <a:sx n="97" d="100"/>
          <a:sy n="97" d="100"/>
        </p:scale>
        <p:origin x="92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B64EF199-757A-EF45-8F68-AC66E14B3B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E918002E-1364-A44E-8C6F-AD9591664E9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D08CD-4ED5-EB46-ABB9-EBC56E844EFF}" type="datetimeFigureOut">
              <a:rPr kumimoji="1" lang="ko-KR" altLang="en-US" smtClean="0"/>
              <a:t>2018. 4. 30.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EF2934-8D04-9244-9932-BBEF00FE39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kumimoji="1" lang="en-US" altLang="ko-KR"/>
              <a:t>Network Data Science Lab</a:t>
            </a:r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C8858662-907E-BE4C-ACB7-4685F61D8EC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D162C-DA26-7143-8DBB-68D12B78DE5C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3565002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2BF854-E5BB-47A7-A5BC-B43C078771A5}" type="datetimeFigureOut">
              <a:rPr lang="ko-KR" altLang="en-US" smtClean="0"/>
              <a:t>2018. 4. 30.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altLang="ko-KR"/>
              <a:t>Network Data Science Lab</a:t>
            </a: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A9195F-731A-4530-924A-67A0D95D655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2063963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56912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21688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176310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16040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FAFEEFB-1096-7341-ABFD-228D46F2B4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82BE3628-E1C8-AA49-936C-68AD008A45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85B9943-3C3F-D14F-ABE4-305FB007C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B2BEB-8FBB-B948-9355-1CEE6E9A4471}" type="datetime1">
              <a:rPr lang="ko-KR" altLang="en-US" smtClean="0"/>
              <a:t>2018. 4. 30.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5210FB5-DB99-B545-9683-A90488B37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Network</a:t>
            </a: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919BE82-D112-6E4A-882F-99D62CFE9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B68A2-9670-4313-AF32-DDC65D40FD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67191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0118490-0947-2D45-A00C-7F79749B1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97D307F2-31D9-1142-8BBE-E629B23D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ko-KR" altLang="en-US"/>
              <a:t>마스터 텍스트 스타일 편집</a:t>
            </a:r>
          </a:p>
          <a:p>
            <a:pPr lvl="1"/>
            <a:r>
              <a:rPr kumimoji="1" lang="ko-KR" altLang="en-US"/>
              <a:t>둘째 수준</a:t>
            </a:r>
          </a:p>
          <a:p>
            <a:pPr lvl="2"/>
            <a:r>
              <a:rPr kumimoji="1" lang="ko-KR" altLang="en-US"/>
              <a:t>셋째 수준</a:t>
            </a:r>
          </a:p>
          <a:p>
            <a:pPr lvl="3"/>
            <a:r>
              <a:rPr kumimoji="1" lang="ko-KR" altLang="en-US"/>
              <a:t>넷째 수준</a:t>
            </a:r>
          </a:p>
          <a:p>
            <a:pPr lvl="4"/>
            <a:r>
              <a:rPr kumimoji="1"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B7FBB7A-28D1-914B-8318-4E9C4B424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71552-2B8A-9D47-A7B5-83B4C5B903D4}" type="datetime1">
              <a:rPr lang="ko-KR" altLang="en-US" smtClean="0"/>
              <a:t>2018. 4. 30.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202F2FB-0033-454C-A4DB-D6C91FF3A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Network</a:t>
            </a: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B0C946D-ABA1-F246-B084-476DE6AFA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B68A2-9670-4313-AF32-DDC65D40FD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42563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33019FAA-311A-7447-9F8B-A32D797FF3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0306EF16-35B9-5643-B7AB-EAAC1945D6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ko-KR" altLang="en-US"/>
              <a:t>마스터 텍스트 스타일 편집</a:t>
            </a:r>
          </a:p>
          <a:p>
            <a:pPr lvl="1"/>
            <a:r>
              <a:rPr kumimoji="1" lang="ko-KR" altLang="en-US"/>
              <a:t>둘째 수준</a:t>
            </a:r>
          </a:p>
          <a:p>
            <a:pPr lvl="2"/>
            <a:r>
              <a:rPr kumimoji="1" lang="ko-KR" altLang="en-US"/>
              <a:t>셋째 수준</a:t>
            </a:r>
          </a:p>
          <a:p>
            <a:pPr lvl="3"/>
            <a:r>
              <a:rPr kumimoji="1" lang="ko-KR" altLang="en-US"/>
              <a:t>넷째 수준</a:t>
            </a:r>
          </a:p>
          <a:p>
            <a:pPr lvl="4"/>
            <a:r>
              <a:rPr kumimoji="1"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067D7E4-A23C-ED4E-873A-2F7E1A0B1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1E5BE-D256-BB4A-B09D-E0440E13461F}" type="datetime1">
              <a:rPr lang="ko-KR" altLang="en-US" smtClean="0"/>
              <a:t>2018. 4. 30.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6B26C52-985B-0D4F-B469-88EAB319F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Network</a:t>
            </a: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0A0B7D9-BF6D-FF47-9E2A-3B70948FC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B68A2-9670-4313-AF32-DDC65D40FD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47939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5EE456B-89E0-4844-A562-D055FB9CE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8FB1A9F-9D13-5349-8063-A6E025711F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ko-KR" altLang="en-US"/>
              <a:t>마스터 텍스트 스타일 편집</a:t>
            </a:r>
          </a:p>
          <a:p>
            <a:pPr lvl="1"/>
            <a:r>
              <a:rPr kumimoji="1" lang="ko-KR" altLang="en-US"/>
              <a:t>둘째 수준</a:t>
            </a:r>
          </a:p>
          <a:p>
            <a:pPr lvl="2"/>
            <a:r>
              <a:rPr kumimoji="1" lang="ko-KR" altLang="en-US"/>
              <a:t>셋째 수준</a:t>
            </a:r>
          </a:p>
          <a:p>
            <a:pPr lvl="3"/>
            <a:r>
              <a:rPr kumimoji="1" lang="ko-KR" altLang="en-US"/>
              <a:t>넷째 수준</a:t>
            </a:r>
          </a:p>
          <a:p>
            <a:pPr lvl="4"/>
            <a:r>
              <a:rPr kumimoji="1"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24784EA-BFF2-C348-8DCE-D971B022B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B9C47-92F0-9249-B11E-9129620A3D7C}" type="datetime1">
              <a:rPr lang="ko-KR" altLang="en-US" smtClean="0"/>
              <a:t>2018. 4. 30.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48927E9-1392-204C-9EDB-69A9EAE64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Network</a:t>
            </a: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E496087-A7F8-4C4C-AEB7-161F07D7E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B68A2-9670-4313-AF32-DDC65D40FD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54886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DAB8FDE-8AE6-744E-A0E9-52E03B104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9A0ECDE-5873-A444-BD32-9203BD524A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ko-KR" altLang="en-US"/>
              <a:t>마스터 텍스트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399F0CF-38E2-BB43-91A4-5FA19BE85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7070-7947-9745-BBBB-6BAD580C1F63}" type="datetime1">
              <a:rPr lang="ko-KR" altLang="en-US" smtClean="0"/>
              <a:t>2018. 4. 30.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D1A5FCD-7CF9-2049-90E4-8A40E5DE2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Network</a:t>
            </a: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D3C8ED4-EE39-3D4B-A6F2-1E85A5847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B68A2-9670-4313-AF32-DDC65D40FD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498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FD420DA-5208-3345-8E57-CF689D57D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92E1B4B-1BAF-CE45-B668-D32E831D47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 편집</a:t>
            </a:r>
          </a:p>
          <a:p>
            <a:pPr lvl="1"/>
            <a:r>
              <a:rPr kumimoji="1" lang="ko-KR" altLang="en-US"/>
              <a:t>둘째 수준</a:t>
            </a:r>
          </a:p>
          <a:p>
            <a:pPr lvl="2"/>
            <a:r>
              <a:rPr kumimoji="1" lang="ko-KR" altLang="en-US"/>
              <a:t>셋째 수준</a:t>
            </a:r>
          </a:p>
          <a:p>
            <a:pPr lvl="3"/>
            <a:r>
              <a:rPr kumimoji="1" lang="ko-KR" altLang="en-US"/>
              <a:t>넷째 수준</a:t>
            </a:r>
          </a:p>
          <a:p>
            <a:pPr lvl="4"/>
            <a:r>
              <a:rPr kumimoji="1" lang="ko-KR" altLang="en-US"/>
              <a:t>다섯째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271076B9-B7F3-8241-BAC8-3D8FACFDE3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 편집</a:t>
            </a:r>
          </a:p>
          <a:p>
            <a:pPr lvl="1"/>
            <a:r>
              <a:rPr kumimoji="1" lang="ko-KR" altLang="en-US"/>
              <a:t>둘째 수준</a:t>
            </a:r>
          </a:p>
          <a:p>
            <a:pPr lvl="2"/>
            <a:r>
              <a:rPr kumimoji="1" lang="ko-KR" altLang="en-US"/>
              <a:t>셋째 수준</a:t>
            </a:r>
          </a:p>
          <a:p>
            <a:pPr lvl="3"/>
            <a:r>
              <a:rPr kumimoji="1" lang="ko-KR" altLang="en-US"/>
              <a:t>넷째 수준</a:t>
            </a:r>
          </a:p>
          <a:p>
            <a:pPr lvl="4"/>
            <a:r>
              <a:rPr kumimoji="1" lang="ko-KR" altLang="en-US"/>
              <a:t>다섯째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A12EBEE3-F20D-E041-9F08-7B7D6EB1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9AA91-41DD-8F45-9154-FE587357C41C}" type="datetime1">
              <a:rPr lang="ko-KR" altLang="en-US" smtClean="0"/>
              <a:t>2018. 4. 30.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5146E8EC-F83D-1A40-862E-B78932D39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Network</a:t>
            </a:r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35FD7EBA-AD24-9741-BCCE-19BD75798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B68A2-9670-4313-AF32-DDC65D40FD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633769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3E3C4F7-D41D-774A-85A4-AE4A892F4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67A2DA4-9484-1045-A5DE-0063DC254D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ko-KR" altLang="en-US"/>
              <a:t>마스터 텍스트 스타일 편집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76042A76-8C61-6B4A-8F3A-DE63D28DE8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 편집</a:t>
            </a:r>
          </a:p>
          <a:p>
            <a:pPr lvl="1"/>
            <a:r>
              <a:rPr kumimoji="1" lang="ko-KR" altLang="en-US"/>
              <a:t>둘째 수준</a:t>
            </a:r>
          </a:p>
          <a:p>
            <a:pPr lvl="2"/>
            <a:r>
              <a:rPr kumimoji="1" lang="ko-KR" altLang="en-US"/>
              <a:t>셋째 수준</a:t>
            </a:r>
          </a:p>
          <a:p>
            <a:pPr lvl="3"/>
            <a:r>
              <a:rPr kumimoji="1" lang="ko-KR" altLang="en-US"/>
              <a:t>넷째 수준</a:t>
            </a:r>
          </a:p>
          <a:p>
            <a:pPr lvl="4"/>
            <a:r>
              <a:rPr kumimoji="1" lang="ko-KR" altLang="en-US"/>
              <a:t>다섯째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715282DC-D3AC-D844-A743-CA419D426F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ko-KR" altLang="en-US"/>
              <a:t>마스터 텍스트 스타일 편집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10EEEA0B-28DF-134B-8151-7D987933D6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 편집</a:t>
            </a:r>
          </a:p>
          <a:p>
            <a:pPr lvl="1"/>
            <a:r>
              <a:rPr kumimoji="1" lang="ko-KR" altLang="en-US"/>
              <a:t>둘째 수준</a:t>
            </a:r>
          </a:p>
          <a:p>
            <a:pPr lvl="2"/>
            <a:r>
              <a:rPr kumimoji="1" lang="ko-KR" altLang="en-US"/>
              <a:t>셋째 수준</a:t>
            </a:r>
          </a:p>
          <a:p>
            <a:pPr lvl="3"/>
            <a:r>
              <a:rPr kumimoji="1" lang="ko-KR" altLang="en-US"/>
              <a:t>넷째 수준</a:t>
            </a:r>
          </a:p>
          <a:p>
            <a:pPr lvl="4"/>
            <a:r>
              <a:rPr kumimoji="1" lang="ko-KR" altLang="en-US"/>
              <a:t>다섯째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4BE81DF6-D106-A348-BC6E-0172FAEE6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48338-C63A-B447-8D6A-0609546D1811}" type="datetime1">
              <a:rPr lang="ko-KR" altLang="en-US" smtClean="0"/>
              <a:t>2018. 4. 30.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9182C9A8-677A-3647-BF37-D6521AE4D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Network</a:t>
            </a:r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11A6C8D0-67B8-0941-8B2A-0FF66E3BB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B68A2-9670-4313-AF32-DDC65D40FD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915486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7A54677-191A-1D43-A4FC-B7B801EF5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69E7DFC-59B8-904D-8E55-C794FC6A1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FB9F2-BDC8-AA4A-AFB1-96B09750DB0B}" type="datetime1">
              <a:rPr lang="ko-KR" altLang="en-US" smtClean="0"/>
              <a:t>2018. 4. 30.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161207B0-CE49-1249-92D9-0E3864AC4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Network</a:t>
            </a:r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39A89DE2-3DE3-5544-BC88-AE4268868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B68A2-9670-4313-AF32-DDC65D40FD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43426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87C92724-7E7E-774F-9A72-D42A94E94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7124-9F9D-3C46-B772-DC90D4296BB3}" type="datetime1">
              <a:rPr lang="ko-KR" altLang="en-US" smtClean="0"/>
              <a:t>2018. 4. 30.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BBEFD543-64BF-8946-A9F7-9AE2263FC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Network</a:t>
            </a:r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7574DDE-855A-C148-B2C0-CC5E7C875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B68A2-9670-4313-AF32-DDC65D40FD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84443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FEE264E-F31C-ED48-BD1D-A7B3345C5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D4F4B49-4BB9-5447-BD3D-44CD0861B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ko-KR" altLang="en-US"/>
              <a:t>마스터 텍스트 스타일 편집</a:t>
            </a:r>
          </a:p>
          <a:p>
            <a:pPr lvl="1"/>
            <a:r>
              <a:rPr kumimoji="1" lang="ko-KR" altLang="en-US"/>
              <a:t>둘째 수준</a:t>
            </a:r>
          </a:p>
          <a:p>
            <a:pPr lvl="2"/>
            <a:r>
              <a:rPr kumimoji="1" lang="ko-KR" altLang="en-US"/>
              <a:t>셋째 수준</a:t>
            </a:r>
          </a:p>
          <a:p>
            <a:pPr lvl="3"/>
            <a:r>
              <a:rPr kumimoji="1" lang="ko-KR" altLang="en-US"/>
              <a:t>넷째 수준</a:t>
            </a:r>
          </a:p>
          <a:p>
            <a:pPr lvl="4"/>
            <a:r>
              <a:rPr kumimoji="1" lang="ko-KR" altLang="en-US"/>
              <a:t>다섯째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FEC3BB81-D584-904B-A926-880757B226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B204440-DDC3-CC4D-882D-B28385720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9DD81-B21F-DA4F-AC50-AE1934BCEAF2}" type="datetime1">
              <a:rPr lang="ko-KR" altLang="en-US" smtClean="0"/>
              <a:t>2018. 4. 30.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5BF4E042-2A34-524B-A9AC-D7CC1E14B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Network</a:t>
            </a:r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91FCD0FC-087F-C94D-811A-9EAF6C26C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B68A2-9670-4313-AF32-DDC65D40FD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76749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1A1C5C1-3D1C-734E-8DFD-DAFEFDC3B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83F64764-2FCF-7D49-8DAF-BE805663F7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DF98DE2C-DAA1-5143-892E-36CC6B7525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35EDC69-00E6-5A4A-A7C8-E3989D415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EB83A-EC0A-BB48-877F-A0EDC00528A9}" type="datetime1">
              <a:rPr lang="ko-KR" altLang="en-US" smtClean="0"/>
              <a:t>2018. 4. 30.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7B2BDF5-7F1A-A84D-BA4E-003E14475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</a:t>
            </a:r>
            <a:endParaRPr lang="en-US" dirty="0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F13FEB95-DD9B-6A4B-BF19-95290FBE2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B68A2-9670-4313-AF32-DDC65D40FD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44213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B1AA1B87-C194-CB4E-997B-9F65452E0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8FD88A-BA2C-0941-A94E-D90088AF94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ko-KR" altLang="en-US"/>
              <a:t>마스터 텍스트 스타일 편집</a:t>
            </a:r>
          </a:p>
          <a:p>
            <a:pPr lvl="1"/>
            <a:r>
              <a:rPr kumimoji="1" lang="ko-KR" altLang="en-US"/>
              <a:t>둘째 수준</a:t>
            </a:r>
          </a:p>
          <a:p>
            <a:pPr lvl="2"/>
            <a:r>
              <a:rPr kumimoji="1" lang="ko-KR" altLang="en-US"/>
              <a:t>셋째 수준</a:t>
            </a:r>
          </a:p>
          <a:p>
            <a:pPr lvl="3"/>
            <a:r>
              <a:rPr kumimoji="1" lang="ko-KR" altLang="en-US"/>
              <a:t>넷째 수준</a:t>
            </a:r>
          </a:p>
          <a:p>
            <a:pPr lvl="4"/>
            <a:r>
              <a:rPr kumimoji="1"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EAE0B84-E58D-E44F-ABAD-06DA04EB4E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0BDD5D-F735-7B45-ACD0-15F26D572351}" type="datetimeFigureOut">
              <a:rPr kumimoji="1" lang="ko-KR" altLang="en-US" smtClean="0"/>
              <a:t>2018. 4. 30.</a:t>
            </a:fld>
            <a:endParaRPr kumimoji="1"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2EE4F1F-4B94-F34A-86F9-A42FA6A4FF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720C5F1-3B00-344A-9614-F6377132ED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2B68A2-9670-4313-AF32-DDC65D40FD33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9A0C1AEA-6254-D24D-BA17-FE8B6F2F68A8}"/>
              </a:ext>
            </a:extLst>
          </p:cNvPr>
          <p:cNvSpPr/>
          <p:nvPr userDrawn="1"/>
        </p:nvSpPr>
        <p:spPr>
          <a:xfrm>
            <a:off x="757030" y="6488668"/>
            <a:ext cx="2646878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1600" b="0" cap="none" spc="0" dirty="0">
                <a:ln w="0"/>
                <a:solidFill>
                  <a:schemeClr val="tx1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Network Data Science Lab</a:t>
            </a:r>
          </a:p>
        </p:txBody>
      </p:sp>
    </p:spTree>
    <p:extLst>
      <p:ext uri="{BB962C8B-B14F-4D97-AF65-F5344CB8AC3E}">
        <p14:creationId xmlns:p14="http://schemas.microsoft.com/office/powerpoint/2010/main" val="1483813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02" r:id="rId1"/>
    <p:sldLayoutId id="2147485403" r:id="rId2"/>
    <p:sldLayoutId id="2147485404" r:id="rId3"/>
    <p:sldLayoutId id="2147485405" r:id="rId4"/>
    <p:sldLayoutId id="2147485406" r:id="rId5"/>
    <p:sldLayoutId id="2147485407" r:id="rId6"/>
    <p:sldLayoutId id="2147485408" r:id="rId7"/>
    <p:sldLayoutId id="2147485409" r:id="rId8"/>
    <p:sldLayoutId id="2147485410" r:id="rId9"/>
    <p:sldLayoutId id="2147485411" r:id="rId10"/>
    <p:sldLayoutId id="2147485412" r:id="rId11"/>
  </p:sldLayoutIdLst>
  <p:hf sldNum="0"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github.com/amueller/word_cloud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://pinkwink.kr/1029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apps.twitter.com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B043BDB-8C62-47E1-ADFA-A332F88B5B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Data Collection &amp; Analysis</a:t>
            </a:r>
            <a:endParaRPr lang="ko-KR" altLang="en-US" dirty="0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F34E930D-3D6D-45C9-9047-33FE57E375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083145"/>
          </a:xfrm>
        </p:spPr>
        <p:txBody>
          <a:bodyPr/>
          <a:lstStyle/>
          <a:p>
            <a:r>
              <a:rPr lang="en-US" altLang="ko-KR" dirty="0"/>
              <a:t>Network Data Science Lab</a:t>
            </a:r>
          </a:p>
          <a:p>
            <a:r>
              <a:rPr lang="en-US" altLang="ko-KR" dirty="0"/>
              <a:t>Seunghun Lee,</a:t>
            </a:r>
            <a:r>
              <a:rPr lang="ko-KR" altLang="en-US" dirty="0"/>
              <a:t> </a:t>
            </a:r>
            <a:r>
              <a:rPr lang="en-US" altLang="ko-KR" dirty="0" err="1"/>
              <a:t>KangHee</a:t>
            </a:r>
            <a:r>
              <a:rPr lang="en-US" altLang="ko-KR" dirty="0"/>
              <a:t> Lee</a:t>
            </a:r>
          </a:p>
          <a:p>
            <a:r>
              <a:rPr lang="en-US" altLang="ko-KR" dirty="0"/>
              <a:t>Professor : Hyun-</a:t>
            </a:r>
            <a:r>
              <a:rPr lang="en-US" altLang="ko-KR" dirty="0" err="1"/>
              <a:t>Chul</a:t>
            </a:r>
            <a:r>
              <a:rPr lang="en-US" altLang="ko-KR" dirty="0"/>
              <a:t> Kim</a:t>
            </a:r>
          </a:p>
          <a:p>
            <a:r>
              <a:rPr lang="en-US" altLang="ko-KR" dirty="0"/>
              <a:t>2018. 04. 30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547746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CD37C5F-1808-EB4A-9BA9-88B327C85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dirty="0"/>
              <a:t>Twitter Data Collection</a:t>
            </a:r>
            <a:endParaRPr kumimoji="1"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57DEEEA-1258-B540-8627-E464A30C8C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4069080" cy="4377055"/>
          </a:xfrm>
        </p:spPr>
        <p:txBody>
          <a:bodyPr/>
          <a:lstStyle/>
          <a:p>
            <a:r>
              <a:rPr kumimoji="1" lang="en-US" altLang="ko-KR" dirty="0"/>
              <a:t>Real-time</a:t>
            </a:r>
          </a:p>
          <a:p>
            <a:r>
              <a:rPr kumimoji="1" lang="en-US" altLang="ko-KR" dirty="0"/>
              <a:t>Geolocation-based</a:t>
            </a:r>
            <a:br>
              <a:rPr kumimoji="1" lang="en-US" altLang="ko-KR" dirty="0"/>
            </a:br>
            <a:r>
              <a:rPr kumimoji="1" lang="en-US" altLang="ko-KR" dirty="0"/>
              <a:t>- (longitude, latitude)</a:t>
            </a:r>
          </a:p>
          <a:p>
            <a:r>
              <a:rPr kumimoji="1" lang="en-US" altLang="ko-KR" dirty="0"/>
              <a:t>Other options</a:t>
            </a:r>
            <a:br>
              <a:rPr kumimoji="1" lang="en-US" altLang="ko-KR" dirty="0"/>
            </a:br>
            <a:r>
              <a:rPr kumimoji="1" lang="en-US" altLang="ko-KR" dirty="0"/>
              <a:t>- language</a:t>
            </a:r>
            <a:br>
              <a:rPr kumimoji="1" lang="en-US" altLang="ko-KR" dirty="0"/>
            </a:br>
            <a:r>
              <a:rPr kumimoji="1" lang="en-US" altLang="ko-KR" dirty="0"/>
              <a:t>- follow</a:t>
            </a:r>
            <a:br>
              <a:rPr kumimoji="1" lang="en-US" altLang="ko-KR" dirty="0"/>
            </a:br>
            <a:r>
              <a:rPr kumimoji="1" lang="en-US" altLang="ko-KR" dirty="0"/>
              <a:t>- track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01E72FA5-4CD7-3C4F-B433-A740B3315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1825625"/>
            <a:ext cx="7083029" cy="36715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내용 개체 틀 2">
            <a:extLst>
              <a:ext uri="{FF2B5EF4-FFF2-40B4-BE49-F238E27FC236}">
                <a16:creationId xmlns:a16="http://schemas.microsoft.com/office/drawing/2014/main" id="{5DBBD946-0874-E644-A502-7B8C51C12DEE}"/>
              </a:ext>
            </a:extLst>
          </p:cNvPr>
          <p:cNvSpPr txBox="1">
            <a:spLocks/>
          </p:cNvSpPr>
          <p:nvPr/>
        </p:nvSpPr>
        <p:spPr>
          <a:xfrm>
            <a:off x="838200" y="6249032"/>
            <a:ext cx="11407140" cy="582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ko-KR" sz="1400" dirty="0"/>
              <a:t>Twitter filter options : https://</a:t>
            </a:r>
            <a:r>
              <a:rPr kumimoji="1" lang="en-US" altLang="ko-KR" sz="1400" dirty="0" err="1"/>
              <a:t>developer.twitter.com</a:t>
            </a:r>
            <a:r>
              <a:rPr kumimoji="1" lang="en-US" altLang="ko-KR" sz="1400" dirty="0"/>
              <a:t>/</a:t>
            </a:r>
            <a:r>
              <a:rPr kumimoji="1" lang="en-US" altLang="ko-KR" sz="1400" dirty="0" err="1"/>
              <a:t>en</a:t>
            </a:r>
            <a:r>
              <a:rPr kumimoji="1" lang="en-US" altLang="ko-KR" sz="1400" dirty="0"/>
              <a:t>/docs/tweets/filter-</a:t>
            </a:r>
            <a:r>
              <a:rPr kumimoji="1" lang="en-US" altLang="ko-KR" sz="1400" dirty="0" err="1"/>
              <a:t>realtime</a:t>
            </a:r>
            <a:r>
              <a:rPr kumimoji="1" lang="en-US" altLang="ko-KR" sz="1400" dirty="0"/>
              <a:t>/guides/basic-stream-parameters</a:t>
            </a:r>
            <a:endParaRPr kumimoji="1" lang="ko-KR" altLang="en-US" sz="1400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D86E081C-AAD2-444D-96DC-384568B9C8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629" y="2442525"/>
            <a:ext cx="8420100" cy="28957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9964280D-4820-8A4E-911C-320EF212832C}"/>
              </a:ext>
            </a:extLst>
          </p:cNvPr>
          <p:cNvSpPr/>
          <p:nvPr/>
        </p:nvSpPr>
        <p:spPr>
          <a:xfrm>
            <a:off x="11027428" y="6452657"/>
            <a:ext cx="652744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10/31</a:t>
            </a:r>
          </a:p>
        </p:txBody>
      </p:sp>
    </p:spTree>
    <p:extLst>
      <p:ext uri="{BB962C8B-B14F-4D97-AF65-F5344CB8AC3E}">
        <p14:creationId xmlns:p14="http://schemas.microsoft.com/office/powerpoint/2010/main" val="1854620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6664438-E613-214D-8E92-EC4951206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dirty="0"/>
              <a:t>JSON format</a:t>
            </a:r>
            <a:endParaRPr kumimoji="1"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6BEF22-EF70-6740-A339-5073BD34D1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45280" cy="871855"/>
          </a:xfrm>
        </p:spPr>
        <p:txBody>
          <a:bodyPr>
            <a:normAutofit/>
          </a:bodyPr>
          <a:lstStyle/>
          <a:p>
            <a:r>
              <a:rPr kumimoji="1" lang="en-US" altLang="ko-KR" sz="1600" dirty="0"/>
              <a:t>Data type of (Key – Value) pairs</a:t>
            </a:r>
          </a:p>
          <a:p>
            <a:r>
              <a:rPr kumimoji="1" lang="ko-KR" altLang="en-US" sz="1600" dirty="0"/>
              <a:t>참고 </a:t>
            </a:r>
            <a:r>
              <a:rPr kumimoji="1" lang="en-US" altLang="ko-KR" sz="1600" dirty="0"/>
              <a:t>:</a:t>
            </a:r>
            <a:r>
              <a:rPr kumimoji="1" lang="ko-KR" altLang="en-US" sz="1600" dirty="0"/>
              <a:t> </a:t>
            </a:r>
            <a:r>
              <a:rPr kumimoji="1" lang="en-US" altLang="ko-KR" sz="1600" dirty="0"/>
              <a:t>https://</a:t>
            </a:r>
            <a:r>
              <a:rPr kumimoji="1" lang="en-US" altLang="ko-KR" sz="1600" dirty="0" err="1"/>
              <a:t>wikidocs.net</a:t>
            </a:r>
            <a:r>
              <a:rPr kumimoji="1" lang="en-US" altLang="ko-KR" sz="1600" dirty="0"/>
              <a:t>/15114</a:t>
            </a:r>
            <a:endParaRPr kumimoji="1" lang="ko-KR" altLang="en-US" sz="1600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9B177785-05A4-644B-8569-4B057F337B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889" y="1041877"/>
            <a:ext cx="3844859" cy="1432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내용 개체 틀 2">
            <a:extLst>
              <a:ext uri="{FF2B5EF4-FFF2-40B4-BE49-F238E27FC236}">
                <a16:creationId xmlns:a16="http://schemas.microsoft.com/office/drawing/2014/main" id="{E10B9287-F6B9-BD4D-881B-AA719E756119}"/>
              </a:ext>
            </a:extLst>
          </p:cNvPr>
          <p:cNvSpPr txBox="1">
            <a:spLocks/>
          </p:cNvSpPr>
          <p:nvPr/>
        </p:nvSpPr>
        <p:spPr>
          <a:xfrm>
            <a:off x="838200" y="4104005"/>
            <a:ext cx="4747260" cy="8718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600" dirty="0"/>
              <a:t>수집한 </a:t>
            </a:r>
            <a:r>
              <a:rPr kumimoji="1" lang="en-US" altLang="ko-KR" sz="1600" dirty="0"/>
              <a:t>Tweet </a:t>
            </a:r>
            <a:r>
              <a:rPr kumimoji="1" lang="ko-KR" altLang="en-US" sz="1600" dirty="0"/>
              <a:t>데이터를 </a:t>
            </a:r>
            <a:r>
              <a:rPr kumimoji="1" lang="en-US" altLang="ko-KR" sz="1600" dirty="0"/>
              <a:t>JSON </a:t>
            </a:r>
            <a:r>
              <a:rPr kumimoji="1" lang="ko-KR" altLang="en-US" sz="1600" dirty="0"/>
              <a:t>형태로 변환</a:t>
            </a:r>
            <a:endParaRPr kumimoji="1" lang="en-US" altLang="ko-KR" sz="1600" dirty="0"/>
          </a:p>
          <a:p>
            <a:r>
              <a:rPr kumimoji="1" lang="en-US" altLang="ko-KR" sz="1600" dirty="0"/>
              <a:t>Tweet</a:t>
            </a:r>
            <a:r>
              <a:rPr kumimoji="1" lang="ko-KR" altLang="en-US" sz="1600" dirty="0"/>
              <a:t>라는 리스트에 수집된 </a:t>
            </a:r>
            <a:r>
              <a:rPr kumimoji="1" lang="en-US" altLang="ko-KR" sz="1600" dirty="0"/>
              <a:t>Twitter</a:t>
            </a:r>
            <a:r>
              <a:rPr kumimoji="1" lang="ko-KR" altLang="en-US" sz="1600" dirty="0"/>
              <a:t>들을 저장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E22CA062-980C-754E-BDDE-FE77338A8D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240" y="3609022"/>
            <a:ext cx="4254500" cy="1511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88A67976-8E7C-7C40-B40D-0F4295C6CAD2}"/>
              </a:ext>
            </a:extLst>
          </p:cNvPr>
          <p:cNvSpPr/>
          <p:nvPr/>
        </p:nvSpPr>
        <p:spPr>
          <a:xfrm>
            <a:off x="11027428" y="6452657"/>
            <a:ext cx="652744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11/31</a:t>
            </a:r>
          </a:p>
        </p:txBody>
      </p:sp>
    </p:spTree>
    <p:extLst>
      <p:ext uri="{BB962C8B-B14F-4D97-AF65-F5344CB8AC3E}">
        <p14:creationId xmlns:p14="http://schemas.microsoft.com/office/powerpoint/2010/main" val="18167096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내용 개체 틀 2">
            <a:extLst>
              <a:ext uri="{FF2B5EF4-FFF2-40B4-BE49-F238E27FC236}">
                <a16:creationId xmlns:a16="http://schemas.microsoft.com/office/drawing/2014/main" id="{62E6B49A-8DB0-904E-997D-FCCF8A5061BD}"/>
              </a:ext>
            </a:extLst>
          </p:cNvPr>
          <p:cNvSpPr txBox="1">
            <a:spLocks/>
          </p:cNvSpPr>
          <p:nvPr/>
        </p:nvSpPr>
        <p:spPr>
          <a:xfrm>
            <a:off x="754380" y="789305"/>
            <a:ext cx="5013960" cy="8718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600" dirty="0"/>
              <a:t>수집된 데이터에 어떤 정보들이 있는지 확인하기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07843FC1-CFF9-474A-9BDB-76C7EB92F2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10" y="1225232"/>
            <a:ext cx="9893300" cy="330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6F813A7B-8768-7346-87EA-44A7599DE5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342" y="1752600"/>
            <a:ext cx="3692318" cy="3339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55DBE5E7-97F6-EC47-A9BE-8A4DEA2C687A}"/>
              </a:ext>
            </a:extLst>
          </p:cNvPr>
          <p:cNvSpPr/>
          <p:nvPr/>
        </p:nvSpPr>
        <p:spPr>
          <a:xfrm>
            <a:off x="11027428" y="6452657"/>
            <a:ext cx="652744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12</a:t>
            </a:r>
            <a:r>
              <a:rPr lang="en-US" altLang="ko-KR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/31</a:t>
            </a:r>
          </a:p>
        </p:txBody>
      </p:sp>
    </p:spTree>
    <p:extLst>
      <p:ext uri="{BB962C8B-B14F-4D97-AF65-F5344CB8AC3E}">
        <p14:creationId xmlns:p14="http://schemas.microsoft.com/office/powerpoint/2010/main" val="11675900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내용 개체 틀 2">
            <a:extLst>
              <a:ext uri="{FF2B5EF4-FFF2-40B4-BE49-F238E27FC236}">
                <a16:creationId xmlns:a16="http://schemas.microsoft.com/office/drawing/2014/main" id="{0497010F-5200-F94E-A3BF-78B759372615}"/>
              </a:ext>
            </a:extLst>
          </p:cNvPr>
          <p:cNvSpPr txBox="1">
            <a:spLocks/>
          </p:cNvSpPr>
          <p:nvPr/>
        </p:nvSpPr>
        <p:spPr>
          <a:xfrm>
            <a:off x="754380" y="789305"/>
            <a:ext cx="5013960" cy="8718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600" dirty="0"/>
              <a:t>Text </a:t>
            </a:r>
            <a:r>
              <a:rPr kumimoji="1" lang="ko-KR" altLang="en-US" sz="1600" dirty="0"/>
              <a:t>정보들만 확인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6BE98E0-2EB4-AF47-9A3B-E381E5EFDA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21" y="1225232"/>
            <a:ext cx="7627939" cy="49744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2BD62E3F-0211-8640-9EDA-A8175A9FC6F7}"/>
              </a:ext>
            </a:extLst>
          </p:cNvPr>
          <p:cNvSpPr/>
          <p:nvPr/>
        </p:nvSpPr>
        <p:spPr>
          <a:xfrm>
            <a:off x="11027428" y="6452657"/>
            <a:ext cx="652744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13/31</a:t>
            </a:r>
          </a:p>
        </p:txBody>
      </p:sp>
    </p:spTree>
    <p:extLst>
      <p:ext uri="{BB962C8B-B14F-4D97-AF65-F5344CB8AC3E}">
        <p14:creationId xmlns:p14="http://schemas.microsoft.com/office/powerpoint/2010/main" val="15489191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43F59B2-0BAD-B443-A011-9F1B2C2B9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dirty="0"/>
              <a:t>Keyword </a:t>
            </a:r>
            <a:r>
              <a:rPr kumimoji="1" lang="ko-KR" altLang="en-US" dirty="0"/>
              <a:t>기반으로 트윗 데이터 수집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8330D264-B7C6-B747-AA48-9AF8CADEE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940" y="1870234"/>
            <a:ext cx="5626100" cy="12684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내용 개체 틀 2">
            <a:extLst>
              <a:ext uri="{FF2B5EF4-FFF2-40B4-BE49-F238E27FC236}">
                <a16:creationId xmlns:a16="http://schemas.microsoft.com/office/drawing/2014/main" id="{2ECAE264-64A8-4748-8F53-469FC0C5E29F}"/>
              </a:ext>
            </a:extLst>
          </p:cNvPr>
          <p:cNvSpPr txBox="1">
            <a:spLocks/>
          </p:cNvSpPr>
          <p:nvPr/>
        </p:nvSpPr>
        <p:spPr>
          <a:xfrm>
            <a:off x="838200" y="1524080"/>
            <a:ext cx="5013960" cy="8718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600" dirty="0"/>
              <a:t>Ex) “trump”</a:t>
            </a:r>
            <a:r>
              <a:rPr kumimoji="1" lang="ko-KR" altLang="en-US" sz="1600" dirty="0"/>
              <a:t> 라는 단어가 들어간 트윗만 수집</a:t>
            </a:r>
          </a:p>
        </p:txBody>
      </p:sp>
      <p:sp>
        <p:nvSpPr>
          <p:cNvPr id="10" name="내용 개체 틀 2">
            <a:extLst>
              <a:ext uri="{FF2B5EF4-FFF2-40B4-BE49-F238E27FC236}">
                <a16:creationId xmlns:a16="http://schemas.microsoft.com/office/drawing/2014/main" id="{AA1295F0-AB59-1C43-8EDC-2E6DCC2B84B0}"/>
              </a:ext>
            </a:extLst>
          </p:cNvPr>
          <p:cNvSpPr txBox="1">
            <a:spLocks/>
          </p:cNvSpPr>
          <p:nvPr/>
        </p:nvSpPr>
        <p:spPr>
          <a:xfrm>
            <a:off x="838200" y="3482420"/>
            <a:ext cx="5699760" cy="8718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600" dirty="0"/>
              <a:t>중간 중간 제한으로 수집이 안되는 트윗들도 섞여 있음</a:t>
            </a:r>
            <a:br>
              <a:rPr kumimoji="1" lang="en-US" altLang="ko-KR" sz="1600" dirty="0"/>
            </a:br>
            <a:r>
              <a:rPr kumimoji="1" lang="en-US" altLang="ko-KR" sz="1600" dirty="0"/>
              <a:t>-</a:t>
            </a:r>
            <a:r>
              <a:rPr kumimoji="1" lang="ko-KR" altLang="en-US" sz="1600" dirty="0"/>
              <a:t> 따라서 </a:t>
            </a:r>
            <a:r>
              <a:rPr kumimoji="1" lang="en-US" altLang="ko-KR" sz="1600" dirty="0"/>
              <a:t>Text</a:t>
            </a:r>
            <a:r>
              <a:rPr kumimoji="1" lang="ko-KR" altLang="en-US" sz="1600" dirty="0"/>
              <a:t>가 있는 트윗들만 선별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588B701B-9B9E-B245-A8EB-E3A08DB9F7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4018148"/>
            <a:ext cx="6155245" cy="23750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3143282D-2D95-024D-A79D-4007E38187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063" y="1774487"/>
            <a:ext cx="9936480" cy="4287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id="{7EE110F5-A45E-8241-9F20-BD2DD367DCD9}"/>
              </a:ext>
            </a:extLst>
          </p:cNvPr>
          <p:cNvSpPr/>
          <p:nvPr/>
        </p:nvSpPr>
        <p:spPr>
          <a:xfrm>
            <a:off x="11027428" y="6452657"/>
            <a:ext cx="652744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14/31</a:t>
            </a:r>
          </a:p>
        </p:txBody>
      </p:sp>
    </p:spTree>
    <p:extLst>
      <p:ext uri="{BB962C8B-B14F-4D97-AF65-F5344CB8AC3E}">
        <p14:creationId xmlns:p14="http://schemas.microsoft.com/office/powerpoint/2010/main" val="4268279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368DA6C-5EE9-6146-A03E-1621E7862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dirty="0" err="1"/>
              <a:t>Wordcloud</a:t>
            </a:r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709E804E-FEFD-3F41-BBF7-07EBEB3B79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1779680"/>
            <a:ext cx="9204960" cy="4699663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15FD46D6-53AC-B349-B9CC-01091F9814B3}"/>
              </a:ext>
            </a:extLst>
          </p:cNvPr>
          <p:cNvSpPr/>
          <p:nvPr/>
        </p:nvSpPr>
        <p:spPr>
          <a:xfrm>
            <a:off x="11027428" y="6452657"/>
            <a:ext cx="652744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15/31</a:t>
            </a:r>
          </a:p>
        </p:txBody>
      </p:sp>
    </p:spTree>
    <p:extLst>
      <p:ext uri="{BB962C8B-B14F-4D97-AF65-F5344CB8AC3E}">
        <p14:creationId xmlns:p14="http://schemas.microsoft.com/office/powerpoint/2010/main" val="17919908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8CAD59D-1DEC-C54D-8188-08745299C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dirty="0" err="1"/>
              <a:t>Wordcloud</a:t>
            </a:r>
            <a:r>
              <a:rPr kumimoji="1" lang="en-US" altLang="ko-KR" dirty="0"/>
              <a:t> </a:t>
            </a:r>
            <a:r>
              <a:rPr kumimoji="1" lang="ko-KR" altLang="en-US" dirty="0"/>
              <a:t>사용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62FBA9C-DBC3-6644-BC50-277A92481F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3557"/>
            <a:ext cx="5471160" cy="407035"/>
          </a:xfrm>
        </p:spPr>
        <p:txBody>
          <a:bodyPr>
            <a:noAutofit/>
          </a:bodyPr>
          <a:lstStyle/>
          <a:p>
            <a:r>
              <a:rPr kumimoji="1" lang="ko-KR" altLang="en-US" sz="1400" dirty="0"/>
              <a:t>설치 </a:t>
            </a:r>
            <a:r>
              <a:rPr kumimoji="1" lang="en-US" altLang="ko-KR" sz="1400" dirty="0"/>
              <a:t>:</a:t>
            </a:r>
            <a:r>
              <a:rPr kumimoji="1" lang="ko-KR" altLang="en-US" sz="1400" dirty="0"/>
              <a:t> </a:t>
            </a:r>
            <a:r>
              <a:rPr kumimoji="1" lang="en-US" altLang="ko-KR" sz="1400" dirty="0">
                <a:hlinkClick r:id="rId2"/>
              </a:rPr>
              <a:t>https://github.com/amueller/word_cloud</a:t>
            </a:r>
            <a:br>
              <a:rPr kumimoji="1" lang="en-US" altLang="ko-KR" sz="1400" dirty="0"/>
            </a:br>
            <a:endParaRPr kumimoji="1" lang="ko-KR" altLang="en-US" sz="1400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44760C90-977B-014B-B515-1C3B2E3815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70" y="2119947"/>
            <a:ext cx="2857500" cy="495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내용 개체 틀 2">
            <a:extLst>
              <a:ext uri="{FF2B5EF4-FFF2-40B4-BE49-F238E27FC236}">
                <a16:creationId xmlns:a16="http://schemas.microsoft.com/office/drawing/2014/main" id="{E28B8F9C-3CD3-314A-AF65-99C99BE2954F}"/>
              </a:ext>
            </a:extLst>
          </p:cNvPr>
          <p:cNvSpPr txBox="1">
            <a:spLocks/>
          </p:cNvSpPr>
          <p:nvPr/>
        </p:nvSpPr>
        <p:spPr>
          <a:xfrm>
            <a:off x="838200" y="3600768"/>
            <a:ext cx="5471160" cy="10579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400" dirty="0" err="1"/>
              <a:t>Stopwords</a:t>
            </a:r>
            <a:r>
              <a:rPr kumimoji="1" lang="en-US" altLang="ko-KR" sz="1400" dirty="0"/>
              <a:t> </a:t>
            </a:r>
            <a:r>
              <a:rPr kumimoji="1" lang="ko-KR" altLang="en-US" sz="1400" dirty="0"/>
              <a:t>제외 </a:t>
            </a:r>
            <a:r>
              <a:rPr kumimoji="1" lang="en-US" altLang="ko-KR" sz="1400" dirty="0"/>
              <a:t>(ex)to, and, is, </a:t>
            </a:r>
            <a:r>
              <a:rPr kumimoji="1" lang="en-US" altLang="ko-KR" sz="1400" dirty="0" err="1"/>
              <a:t>etc</a:t>
            </a:r>
            <a:r>
              <a:rPr kumimoji="1" lang="en-US" altLang="ko-KR" sz="1400" dirty="0"/>
              <a:t>,…)</a:t>
            </a:r>
          </a:p>
          <a:p>
            <a:r>
              <a:rPr kumimoji="1" lang="en-US" altLang="ko-KR" sz="1400" dirty="0" err="1"/>
              <a:t>Wordcloud</a:t>
            </a:r>
            <a:r>
              <a:rPr kumimoji="1" lang="en-US" altLang="ko-KR" sz="1400" dirty="0"/>
              <a:t> </a:t>
            </a:r>
            <a:r>
              <a:rPr kumimoji="1" lang="ko-KR" altLang="en-US" sz="1400" dirty="0"/>
              <a:t>설정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7C8A1F69-2153-1B40-A377-67BBA4D14E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70" y="4337050"/>
            <a:ext cx="9639509" cy="15532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EF07C9D1-6869-3247-B631-6A0541BE284F}"/>
              </a:ext>
            </a:extLst>
          </p:cNvPr>
          <p:cNvSpPr/>
          <p:nvPr/>
        </p:nvSpPr>
        <p:spPr>
          <a:xfrm>
            <a:off x="11027428" y="6452657"/>
            <a:ext cx="652744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16/31</a:t>
            </a:r>
          </a:p>
        </p:txBody>
      </p:sp>
    </p:spTree>
    <p:extLst>
      <p:ext uri="{BB962C8B-B14F-4D97-AF65-F5344CB8AC3E}">
        <p14:creationId xmlns:p14="http://schemas.microsoft.com/office/powerpoint/2010/main" val="22232057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내용 개체 틀 2">
            <a:extLst>
              <a:ext uri="{FF2B5EF4-FFF2-40B4-BE49-F238E27FC236}">
                <a16:creationId xmlns:a16="http://schemas.microsoft.com/office/drawing/2014/main" id="{A113DFF4-CAEA-4E45-B7D5-C4B4305531C5}"/>
              </a:ext>
            </a:extLst>
          </p:cNvPr>
          <p:cNvSpPr txBox="1">
            <a:spLocks/>
          </p:cNvSpPr>
          <p:nvPr/>
        </p:nvSpPr>
        <p:spPr>
          <a:xfrm>
            <a:off x="739140" y="632540"/>
            <a:ext cx="5013960" cy="8718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600" dirty="0"/>
              <a:t>Twitter</a:t>
            </a:r>
            <a:r>
              <a:rPr kumimoji="1" lang="ko-KR" altLang="en-US" sz="1600" dirty="0"/>
              <a:t>에서 모은 텍스트로 </a:t>
            </a:r>
            <a:r>
              <a:rPr kumimoji="1" lang="en-US" altLang="ko-KR" sz="1600" dirty="0" err="1"/>
              <a:t>wordcloud</a:t>
            </a:r>
            <a:r>
              <a:rPr kumimoji="1" lang="en-US" altLang="ko-KR" sz="1600" dirty="0"/>
              <a:t> </a:t>
            </a:r>
            <a:r>
              <a:rPr kumimoji="1" lang="ko-KR" altLang="en-US" sz="1600" dirty="0"/>
              <a:t>만들기</a:t>
            </a:r>
          </a:p>
        </p:txBody>
      </p:sp>
      <p:sp>
        <p:nvSpPr>
          <p:cNvPr id="7" name="내용 개체 틀 2">
            <a:extLst>
              <a:ext uri="{FF2B5EF4-FFF2-40B4-BE49-F238E27FC236}">
                <a16:creationId xmlns:a16="http://schemas.microsoft.com/office/drawing/2014/main" id="{0863135D-1342-F542-B474-FFCDB124028E}"/>
              </a:ext>
            </a:extLst>
          </p:cNvPr>
          <p:cNvSpPr txBox="1">
            <a:spLocks/>
          </p:cNvSpPr>
          <p:nvPr/>
        </p:nvSpPr>
        <p:spPr>
          <a:xfrm>
            <a:off x="739140" y="2743280"/>
            <a:ext cx="5013960" cy="8718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600" dirty="0"/>
              <a:t>만든 </a:t>
            </a:r>
            <a:r>
              <a:rPr kumimoji="1" lang="en-US" altLang="ko-KR" sz="1600" dirty="0" err="1"/>
              <a:t>wordcloud</a:t>
            </a:r>
            <a:r>
              <a:rPr kumimoji="1" lang="en-US" altLang="ko-KR" sz="1600" dirty="0"/>
              <a:t> </a:t>
            </a:r>
            <a:r>
              <a:rPr kumimoji="1" lang="ko-KR" altLang="en-US" sz="1600" dirty="0"/>
              <a:t>실제로 보기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403B4DBE-0AF6-8A4A-A5C0-5E5957A0EB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80" y="3293110"/>
            <a:ext cx="5803900" cy="1155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C752AFEA-B3D4-124C-8978-0A2DDD76A8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30" y="967016"/>
            <a:ext cx="6023610" cy="16321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B523F41F-DFFB-CE45-9D2D-1F4C83E1C6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440" y="1783080"/>
            <a:ext cx="8942754" cy="4549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직사각형 17">
            <a:extLst>
              <a:ext uri="{FF2B5EF4-FFF2-40B4-BE49-F238E27FC236}">
                <a16:creationId xmlns:a16="http://schemas.microsoft.com/office/drawing/2014/main" id="{2CC6A57E-0D86-024B-8775-DC03EBFC4752}"/>
              </a:ext>
            </a:extLst>
          </p:cNvPr>
          <p:cNvSpPr/>
          <p:nvPr/>
        </p:nvSpPr>
        <p:spPr>
          <a:xfrm>
            <a:off x="11027428" y="6452657"/>
            <a:ext cx="652744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17/31</a:t>
            </a:r>
          </a:p>
        </p:txBody>
      </p:sp>
    </p:spTree>
    <p:extLst>
      <p:ext uri="{BB962C8B-B14F-4D97-AF65-F5344CB8AC3E}">
        <p14:creationId xmlns:p14="http://schemas.microsoft.com/office/powerpoint/2010/main" val="314933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314C453-8545-6047-83E6-AAA87D629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dirty="0"/>
              <a:t>Sentiment Analysis</a:t>
            </a:r>
            <a:endParaRPr kumimoji="1"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CCB3F0F-5860-6B4A-97CF-E6BAFB2AAE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ko-KR" dirty="0" err="1"/>
              <a:t>TextBlob</a:t>
            </a:r>
            <a:br>
              <a:rPr kumimoji="1" lang="en-US" altLang="ko-KR" dirty="0"/>
            </a:br>
            <a:r>
              <a:rPr kumimoji="1" lang="en-US" altLang="ko-KR" dirty="0"/>
              <a:t>- </a:t>
            </a:r>
            <a:r>
              <a:rPr kumimoji="1" lang="en-US" altLang="ko-KR" dirty="0" err="1"/>
              <a:t>T</a:t>
            </a:r>
            <a:r>
              <a:rPr lang="en-US" altLang="ko-KR" i="1" dirty="0" err="1"/>
              <a:t>extBlob</a:t>
            </a:r>
            <a:r>
              <a:rPr lang="en-US" altLang="ko-KR" dirty="0"/>
              <a:t> is a Python (2 and 3) library for processing textual data. It provides a simple API for diving into common natural language processing (NLP) tasks such as part-of-speech tagging, noun phrase extraction, sentiment analysis, classification, translation, and more.</a:t>
            </a:r>
          </a:p>
          <a:p>
            <a:endParaRPr kumimoji="1" lang="en-US" altLang="ko-KR" dirty="0"/>
          </a:p>
          <a:p>
            <a:r>
              <a:rPr kumimoji="1" lang="ko-KR" altLang="en-US" dirty="0"/>
              <a:t>설치</a:t>
            </a:r>
            <a:br>
              <a:rPr kumimoji="1" lang="en-US" altLang="ko-KR" dirty="0"/>
            </a:br>
            <a:r>
              <a:rPr kumimoji="1" lang="en-US" altLang="ko-KR" dirty="0"/>
              <a:t>-</a:t>
            </a:r>
            <a:r>
              <a:rPr kumimoji="1" lang="ko-KR" altLang="en-US" dirty="0"/>
              <a:t> </a:t>
            </a:r>
            <a:r>
              <a:rPr kumimoji="1" lang="en-US" altLang="ko-KR" dirty="0"/>
              <a:t>pip install </a:t>
            </a:r>
            <a:r>
              <a:rPr kumimoji="1" lang="en-US" altLang="ko-KR" dirty="0" err="1"/>
              <a:t>textblob</a:t>
            </a:r>
            <a:endParaRPr kumimoji="1" lang="ko-KR" altLang="en-US" dirty="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D9963E5F-24FF-0C40-BE8F-FF3ECBC55710}"/>
              </a:ext>
            </a:extLst>
          </p:cNvPr>
          <p:cNvSpPr/>
          <p:nvPr/>
        </p:nvSpPr>
        <p:spPr>
          <a:xfrm>
            <a:off x="11027428" y="6452657"/>
            <a:ext cx="652744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18/31</a:t>
            </a:r>
          </a:p>
        </p:txBody>
      </p:sp>
    </p:spTree>
    <p:extLst>
      <p:ext uri="{BB962C8B-B14F-4D97-AF65-F5344CB8AC3E}">
        <p14:creationId xmlns:p14="http://schemas.microsoft.com/office/powerpoint/2010/main" val="454560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내용 개체 틀 2">
            <a:extLst>
              <a:ext uri="{FF2B5EF4-FFF2-40B4-BE49-F238E27FC236}">
                <a16:creationId xmlns:a16="http://schemas.microsoft.com/office/drawing/2014/main" id="{529C519A-ECFC-6A4B-A3EB-8B1C1384B2DB}"/>
              </a:ext>
            </a:extLst>
          </p:cNvPr>
          <p:cNvSpPr txBox="1">
            <a:spLocks/>
          </p:cNvSpPr>
          <p:nvPr/>
        </p:nvSpPr>
        <p:spPr>
          <a:xfrm>
            <a:off x="518160" y="769700"/>
            <a:ext cx="4998720" cy="8533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600" dirty="0" err="1"/>
              <a:t>TextBlob</a:t>
            </a:r>
            <a:r>
              <a:rPr kumimoji="1" lang="ko-KR" altLang="en-US" sz="1600" dirty="0"/>
              <a:t>에 </a:t>
            </a:r>
            <a:r>
              <a:rPr kumimoji="1" lang="en-US" altLang="ko-KR" sz="1600" dirty="0"/>
              <a:t>Text</a:t>
            </a:r>
            <a:r>
              <a:rPr kumimoji="1" lang="ko-KR" altLang="en-US" sz="1600" dirty="0" err="1"/>
              <a:t>를</a:t>
            </a:r>
            <a:r>
              <a:rPr kumimoji="1" lang="ko-KR" altLang="en-US" sz="1600" dirty="0"/>
              <a:t> 집어넣고 원하는 함수를 사용</a:t>
            </a:r>
            <a:br>
              <a:rPr kumimoji="1" lang="en-US" altLang="ko-KR" sz="1600" dirty="0"/>
            </a:br>
            <a:r>
              <a:rPr kumimoji="1" lang="en-US" altLang="ko-KR" sz="1600" dirty="0"/>
              <a:t>-</a:t>
            </a:r>
            <a:r>
              <a:rPr kumimoji="1" lang="ko-KR" altLang="en-US" sz="1600" dirty="0"/>
              <a:t> </a:t>
            </a:r>
            <a:r>
              <a:rPr kumimoji="1" lang="en-US" altLang="ko-KR" sz="1600" dirty="0" err="1"/>
              <a:t>sentiment.polarity</a:t>
            </a:r>
            <a:r>
              <a:rPr kumimoji="1" lang="en-US" altLang="ko-KR" sz="1600" dirty="0"/>
              <a:t> ( -1 ~ 1)</a:t>
            </a:r>
            <a:endParaRPr kumimoji="1" lang="ko-KR" altLang="en-US" sz="1600" dirty="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DC789CF7-0EEF-D94D-A1D8-DF0F18AE75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85" y="1623059"/>
            <a:ext cx="10585961" cy="4472941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91E498F8-C97A-5B43-B21F-3AE259EE17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0" y="6096000"/>
            <a:ext cx="4267200" cy="4572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77AD61AA-F17B-DF4F-AF50-5797A2A8E26E}"/>
              </a:ext>
            </a:extLst>
          </p:cNvPr>
          <p:cNvSpPr/>
          <p:nvPr/>
        </p:nvSpPr>
        <p:spPr>
          <a:xfrm>
            <a:off x="11027428" y="6452657"/>
            <a:ext cx="652744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19/31</a:t>
            </a:r>
          </a:p>
        </p:txBody>
      </p:sp>
    </p:spTree>
    <p:extLst>
      <p:ext uri="{BB962C8B-B14F-4D97-AF65-F5344CB8AC3E}">
        <p14:creationId xmlns:p14="http://schemas.microsoft.com/office/powerpoint/2010/main" val="158007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5B9A0FA-DBE9-429A-9B1F-E578DCB87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수업 참고 자료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2DF36B9-4E64-4B3F-B534-44D358D9D9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/>
              <a:t>책 목차</a:t>
            </a:r>
            <a:br>
              <a:rPr lang="en-US" altLang="ko-KR" dirty="0"/>
            </a:br>
            <a:r>
              <a:rPr lang="en-US" altLang="ko-KR" dirty="0">
                <a:solidFill>
                  <a:srgbClr val="FF0000"/>
                </a:solidFill>
              </a:rPr>
              <a:t>1.</a:t>
            </a:r>
            <a:r>
              <a:rPr lang="ko-KR" altLang="en-US" dirty="0">
                <a:solidFill>
                  <a:srgbClr val="FF0000"/>
                </a:solidFill>
              </a:rPr>
              <a:t> 트위터 </a:t>
            </a:r>
            <a:r>
              <a:rPr lang="ko-KR" altLang="en-US" dirty="0" err="1">
                <a:solidFill>
                  <a:srgbClr val="FF0000"/>
                </a:solidFill>
              </a:rPr>
              <a:t>마이닝</a:t>
            </a:r>
            <a:br>
              <a:rPr lang="en-US" altLang="ko-KR" dirty="0"/>
            </a:br>
            <a:r>
              <a:rPr lang="en-US" altLang="ko-KR" dirty="0"/>
              <a:t>2.</a:t>
            </a:r>
            <a:r>
              <a:rPr lang="ko-KR" altLang="en-US" dirty="0"/>
              <a:t> 페이스북 </a:t>
            </a:r>
            <a:r>
              <a:rPr lang="ko-KR" altLang="en-US" dirty="0" err="1"/>
              <a:t>마이닝</a:t>
            </a:r>
            <a:br>
              <a:rPr lang="en-US" altLang="ko-KR" dirty="0"/>
            </a:br>
            <a:r>
              <a:rPr lang="en-US" altLang="ko-KR" dirty="0"/>
              <a:t>3.</a:t>
            </a:r>
            <a:r>
              <a:rPr lang="ko-KR" altLang="en-US" dirty="0"/>
              <a:t> </a:t>
            </a:r>
            <a:r>
              <a:rPr lang="ko-KR" altLang="en-US" dirty="0" err="1"/>
              <a:t>링크드인</a:t>
            </a:r>
            <a:r>
              <a:rPr lang="ko-KR" altLang="en-US" dirty="0"/>
              <a:t> </a:t>
            </a:r>
            <a:r>
              <a:rPr lang="ko-KR" altLang="en-US" dirty="0" err="1"/>
              <a:t>마이닝</a:t>
            </a:r>
            <a:br>
              <a:rPr lang="en-US" altLang="ko-KR" dirty="0"/>
            </a:br>
            <a:r>
              <a:rPr lang="en-US" altLang="ko-KR" dirty="0"/>
              <a:t>4.</a:t>
            </a:r>
            <a:r>
              <a:rPr lang="ko-KR" altLang="en-US" dirty="0"/>
              <a:t> </a:t>
            </a:r>
            <a:r>
              <a:rPr lang="ko-KR" altLang="en-US" dirty="0" err="1"/>
              <a:t>구글플러스</a:t>
            </a:r>
            <a:r>
              <a:rPr lang="ko-KR" altLang="en-US" dirty="0"/>
              <a:t> </a:t>
            </a:r>
            <a:r>
              <a:rPr lang="ko-KR" altLang="en-US" dirty="0" err="1"/>
              <a:t>마이닝</a:t>
            </a:r>
            <a:br>
              <a:rPr lang="en-US" altLang="ko-KR" dirty="0"/>
            </a:br>
            <a:r>
              <a:rPr lang="en-US" altLang="ko-KR" dirty="0">
                <a:solidFill>
                  <a:srgbClr val="FF0000"/>
                </a:solidFill>
              </a:rPr>
              <a:t>5.</a:t>
            </a:r>
            <a:r>
              <a:rPr lang="ko-KR" altLang="en-US" dirty="0">
                <a:solidFill>
                  <a:srgbClr val="FF0000"/>
                </a:solidFill>
              </a:rPr>
              <a:t> 웹 페이지 </a:t>
            </a:r>
            <a:r>
              <a:rPr lang="ko-KR" altLang="en-US" dirty="0" err="1">
                <a:solidFill>
                  <a:srgbClr val="FF0000"/>
                </a:solidFill>
              </a:rPr>
              <a:t>마이닝</a:t>
            </a:r>
            <a:br>
              <a:rPr lang="en-US" altLang="ko-KR" dirty="0"/>
            </a:br>
            <a:r>
              <a:rPr lang="en-US" altLang="ko-KR" dirty="0"/>
              <a:t>6.</a:t>
            </a:r>
            <a:r>
              <a:rPr lang="ko-KR" altLang="en-US" dirty="0"/>
              <a:t> 메일박스 </a:t>
            </a:r>
            <a:r>
              <a:rPr lang="ko-KR" altLang="en-US" dirty="0" err="1"/>
              <a:t>마이닝</a:t>
            </a:r>
            <a:br>
              <a:rPr lang="en-US" altLang="ko-KR" dirty="0"/>
            </a:br>
            <a:r>
              <a:rPr lang="en-US" altLang="ko-KR" dirty="0"/>
              <a:t>7.</a:t>
            </a:r>
            <a:r>
              <a:rPr lang="ko-KR" altLang="en-US" dirty="0"/>
              <a:t> </a:t>
            </a:r>
            <a:r>
              <a:rPr lang="ko-KR" altLang="en-US" dirty="0" err="1"/>
              <a:t>깃허브</a:t>
            </a:r>
            <a:r>
              <a:rPr lang="ko-KR" altLang="en-US" dirty="0"/>
              <a:t> </a:t>
            </a:r>
            <a:r>
              <a:rPr lang="ko-KR" altLang="en-US" dirty="0" err="1"/>
              <a:t>마이닝</a:t>
            </a:r>
            <a:br>
              <a:rPr lang="en-US" altLang="ko-KR" dirty="0"/>
            </a:br>
            <a:r>
              <a:rPr lang="en-US" altLang="ko-KR" dirty="0"/>
              <a:t>8.</a:t>
            </a:r>
            <a:r>
              <a:rPr lang="ko-KR" altLang="en-US" dirty="0"/>
              <a:t> 웹 </a:t>
            </a:r>
            <a:r>
              <a:rPr lang="ko-KR" altLang="en-US" dirty="0" err="1"/>
              <a:t>마이닝</a:t>
            </a:r>
            <a:endParaRPr lang="en-US" altLang="ko-KR" dirty="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CBE2010D-51D6-B74C-B753-80F3184725FB}"/>
              </a:ext>
            </a:extLst>
          </p:cNvPr>
          <p:cNvSpPr/>
          <p:nvPr/>
        </p:nvSpPr>
        <p:spPr>
          <a:xfrm>
            <a:off x="11077121" y="6452657"/>
            <a:ext cx="553357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r>
              <a:rPr lang="en-US" altLang="ko-KR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/31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C7F3DCAF-D8FC-E349-B450-500A97A54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6296" y="868880"/>
            <a:ext cx="4143582" cy="550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7578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1964E44-CC71-D34C-B145-39CEC77A1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dirty="0"/>
              <a:t>Web page(</a:t>
            </a:r>
            <a:r>
              <a:rPr kumimoji="1" lang="ko-KR" altLang="en-US" dirty="0" err="1"/>
              <a:t>다이닝코드</a:t>
            </a:r>
            <a:r>
              <a:rPr kumimoji="1" lang="en-US" altLang="ko-KR" dirty="0"/>
              <a:t>)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58BF721-B608-6E44-AA01-12EAF7CD0F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D7BF4EA1-2CC6-4E4B-9A77-A8BF7C83F9C7}"/>
              </a:ext>
            </a:extLst>
          </p:cNvPr>
          <p:cNvSpPr/>
          <p:nvPr/>
        </p:nvSpPr>
        <p:spPr>
          <a:xfrm>
            <a:off x="11027428" y="6452657"/>
            <a:ext cx="652744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02</a:t>
            </a:r>
            <a:r>
              <a:rPr lang="en-US" altLang="ko-KR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/31</a:t>
            </a:r>
          </a:p>
        </p:txBody>
      </p:sp>
    </p:spTree>
    <p:extLst>
      <p:ext uri="{BB962C8B-B14F-4D97-AF65-F5344CB8AC3E}">
        <p14:creationId xmlns:p14="http://schemas.microsoft.com/office/powerpoint/2010/main" val="19341845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90EB126-3DC2-AF49-A790-E1583AAE1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 dirty="0"/>
              <a:t>웹 페이지 가져오기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FDEAF07-DC62-5F4C-A736-698E62292B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246620" cy="993775"/>
          </a:xfrm>
        </p:spPr>
        <p:txBody>
          <a:bodyPr>
            <a:normAutofit/>
          </a:bodyPr>
          <a:lstStyle/>
          <a:p>
            <a:r>
              <a:rPr kumimoji="1" lang="en-US" altLang="ko-KR" sz="1800" dirty="0"/>
              <a:t>Requests, </a:t>
            </a:r>
            <a:r>
              <a:rPr kumimoji="1" lang="en-US" altLang="ko-KR" sz="1800" dirty="0" err="1"/>
              <a:t>BeautifulSoup</a:t>
            </a:r>
            <a:r>
              <a:rPr kumimoji="1" lang="en-US" altLang="ko-KR" sz="1800" dirty="0"/>
              <a:t> </a:t>
            </a:r>
            <a:r>
              <a:rPr kumimoji="1" lang="ko-KR" altLang="en-US" sz="1800" dirty="0"/>
              <a:t>을 이용</a:t>
            </a:r>
            <a:br>
              <a:rPr kumimoji="1" lang="en-US" altLang="ko-KR" sz="1800" dirty="0"/>
            </a:br>
            <a:r>
              <a:rPr kumimoji="1" lang="en-US" altLang="ko-KR" sz="1800" dirty="0"/>
              <a:t>-</a:t>
            </a:r>
            <a:r>
              <a:rPr kumimoji="1" lang="ko-KR" altLang="en-US" sz="1800" dirty="0"/>
              <a:t> </a:t>
            </a:r>
            <a:r>
              <a:rPr kumimoji="1" lang="en-US" altLang="ko-KR" sz="1800" dirty="0"/>
              <a:t>pip install requests, bs4</a:t>
            </a:r>
          </a:p>
          <a:p>
            <a:endParaRPr kumimoji="1" lang="ko-KR" altLang="en-US" sz="1800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DBA5424-4FED-7449-9D37-E3F47C6076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340" y="2630284"/>
            <a:ext cx="8019384" cy="371717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5B805DD1-B282-D140-BD23-D91EB656E2FD}"/>
              </a:ext>
            </a:extLst>
          </p:cNvPr>
          <p:cNvSpPr/>
          <p:nvPr/>
        </p:nvSpPr>
        <p:spPr>
          <a:xfrm>
            <a:off x="1184690" y="6242652"/>
            <a:ext cx="3068468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1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페이지 </a:t>
            </a:r>
            <a:r>
              <a:rPr lang="ko-KR" altLang="en-US" sz="16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소스보기의</a:t>
            </a:r>
            <a:r>
              <a:rPr lang="ko-KR" altLang="en-US" sz="1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문서랑 동일</a:t>
            </a:r>
            <a:endParaRPr lang="en-US" altLang="ko-KR" sz="1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EFD771A8-4508-8745-AC31-6FDC7DEB22E0}"/>
              </a:ext>
            </a:extLst>
          </p:cNvPr>
          <p:cNvGrpSpPr/>
          <p:nvPr/>
        </p:nvGrpSpPr>
        <p:grpSpPr>
          <a:xfrm>
            <a:off x="3840480" y="883368"/>
            <a:ext cx="7757160" cy="5464085"/>
            <a:chOff x="3878580" y="1134835"/>
            <a:chExt cx="7757160" cy="5464085"/>
          </a:xfrm>
        </p:grpSpPr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18678C1A-01E2-4241-8A3B-9CC1883AB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8580" y="1134835"/>
              <a:ext cx="7649718" cy="5464085"/>
            </a:xfrm>
            <a:prstGeom prst="rect">
              <a:avLst/>
            </a:prstGeom>
          </p:spPr>
        </p:pic>
        <p:sp>
          <p:nvSpPr>
            <p:cNvPr id="12" name="모서리가 둥근 직사각형 11">
              <a:extLst>
                <a:ext uri="{FF2B5EF4-FFF2-40B4-BE49-F238E27FC236}">
                  <a16:creationId xmlns:a16="http://schemas.microsoft.com/office/drawing/2014/main" id="{4C605D8C-951D-CB49-8378-324A5432DC49}"/>
                </a:ext>
              </a:extLst>
            </p:cNvPr>
            <p:cNvSpPr/>
            <p:nvPr/>
          </p:nvSpPr>
          <p:spPr>
            <a:xfrm>
              <a:off x="10353616" y="6147560"/>
              <a:ext cx="1282124" cy="184660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dirty="0"/>
            </a:p>
          </p:txBody>
        </p:sp>
      </p:grpSp>
      <p:pic>
        <p:nvPicPr>
          <p:cNvPr id="15" name="그림 14">
            <a:extLst>
              <a:ext uri="{FF2B5EF4-FFF2-40B4-BE49-F238E27FC236}">
                <a16:creationId xmlns:a16="http://schemas.microsoft.com/office/drawing/2014/main" id="{F8A0A1CC-3979-904F-98E4-545074F0E0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246" y="1051553"/>
            <a:ext cx="8390653" cy="5029200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809B7BE7-66B2-0C43-AA9D-F995882F6B07}"/>
              </a:ext>
            </a:extLst>
          </p:cNvPr>
          <p:cNvSpPr/>
          <p:nvPr/>
        </p:nvSpPr>
        <p:spPr>
          <a:xfrm>
            <a:off x="11027428" y="6452657"/>
            <a:ext cx="652744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21</a:t>
            </a:r>
            <a:r>
              <a:rPr lang="en-US" altLang="ko-KR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/31</a:t>
            </a:r>
          </a:p>
        </p:txBody>
      </p:sp>
    </p:spTree>
    <p:extLst>
      <p:ext uri="{BB962C8B-B14F-4D97-AF65-F5344CB8AC3E}">
        <p14:creationId xmlns:p14="http://schemas.microsoft.com/office/powerpoint/2010/main" val="17738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5158DD6-3425-BF4C-91F7-27CD67797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 dirty="0" err="1"/>
              <a:t>다이닝</a:t>
            </a:r>
            <a:r>
              <a:rPr kumimoji="1" lang="ko-KR" altLang="en-US" dirty="0"/>
              <a:t> 코드 홈페이지 분석 </a:t>
            </a:r>
            <a:r>
              <a:rPr kumimoji="1" lang="en-US" altLang="ko-KR" dirty="0"/>
              <a:t>#1</a:t>
            </a:r>
            <a:endParaRPr kumimoji="1" lang="ko-KR" altLang="en-US" dirty="0"/>
          </a:p>
        </p:txBody>
      </p:sp>
      <p:pic>
        <p:nvPicPr>
          <p:cNvPr id="10" name="내용 개체 틀 9">
            <a:extLst>
              <a:ext uri="{FF2B5EF4-FFF2-40B4-BE49-F238E27FC236}">
                <a16:creationId xmlns:a16="http://schemas.microsoft.com/office/drawing/2014/main" id="{EE99872B-4A46-834D-9B28-87639C2A3B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16" y="2117367"/>
            <a:ext cx="5592684" cy="4191723"/>
          </a:xfrm>
        </p:spPr>
      </p:pic>
      <p:sp>
        <p:nvSpPr>
          <p:cNvPr id="11" name="내용 개체 틀 2">
            <a:extLst>
              <a:ext uri="{FF2B5EF4-FFF2-40B4-BE49-F238E27FC236}">
                <a16:creationId xmlns:a16="http://schemas.microsoft.com/office/drawing/2014/main" id="{30116AA1-CC7E-A44D-AD65-3482518F1FDD}"/>
              </a:ext>
            </a:extLst>
          </p:cNvPr>
          <p:cNvSpPr txBox="1">
            <a:spLocks/>
          </p:cNvSpPr>
          <p:nvPr/>
        </p:nvSpPr>
        <p:spPr>
          <a:xfrm>
            <a:off x="838200" y="1584153"/>
            <a:ext cx="5242560" cy="8533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600" dirty="0"/>
              <a:t>웹 페이지에서 어떤 데이터를 수집 할 건지 확인</a:t>
            </a:r>
            <a:endParaRPr kumimoji="1" lang="en-US" altLang="ko-KR" sz="1600" dirty="0"/>
          </a:p>
        </p:txBody>
      </p:sp>
      <p:sp>
        <p:nvSpPr>
          <p:cNvPr id="12" name="모서리가 둥근 직사각형 11">
            <a:extLst>
              <a:ext uri="{FF2B5EF4-FFF2-40B4-BE49-F238E27FC236}">
                <a16:creationId xmlns:a16="http://schemas.microsoft.com/office/drawing/2014/main" id="{1B95A9E3-CC92-BA4A-B3F3-1762A041AB14}"/>
              </a:ext>
            </a:extLst>
          </p:cNvPr>
          <p:cNvSpPr/>
          <p:nvPr/>
        </p:nvSpPr>
        <p:spPr>
          <a:xfrm>
            <a:off x="2872740" y="2527774"/>
            <a:ext cx="1211580" cy="18391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3" name="모서리가 둥근 직사각형 12">
            <a:extLst>
              <a:ext uri="{FF2B5EF4-FFF2-40B4-BE49-F238E27FC236}">
                <a16:creationId xmlns:a16="http://schemas.microsoft.com/office/drawing/2014/main" id="{31377F62-E8CC-2840-8F5F-775C712EFAB9}"/>
              </a:ext>
            </a:extLst>
          </p:cNvPr>
          <p:cNvSpPr/>
          <p:nvPr/>
        </p:nvSpPr>
        <p:spPr>
          <a:xfrm>
            <a:off x="2872740" y="3900090"/>
            <a:ext cx="1325880" cy="18391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4" name="모서리가 둥근 직사각형 13">
            <a:extLst>
              <a:ext uri="{FF2B5EF4-FFF2-40B4-BE49-F238E27FC236}">
                <a16:creationId xmlns:a16="http://schemas.microsoft.com/office/drawing/2014/main" id="{5BB6DE00-7072-064E-8E9A-78386ED69AC0}"/>
              </a:ext>
            </a:extLst>
          </p:cNvPr>
          <p:cNvSpPr/>
          <p:nvPr/>
        </p:nvSpPr>
        <p:spPr>
          <a:xfrm>
            <a:off x="2849880" y="5302886"/>
            <a:ext cx="922020" cy="18391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6DF2C54D-6299-C343-8321-D9D2FDEA6890}"/>
              </a:ext>
            </a:extLst>
          </p:cNvPr>
          <p:cNvSpPr/>
          <p:nvPr/>
        </p:nvSpPr>
        <p:spPr>
          <a:xfrm>
            <a:off x="11027428" y="6452657"/>
            <a:ext cx="652744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22</a:t>
            </a:r>
            <a:r>
              <a:rPr lang="en-US" altLang="ko-KR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/31</a:t>
            </a:r>
          </a:p>
        </p:txBody>
      </p:sp>
    </p:spTree>
    <p:extLst>
      <p:ext uri="{BB962C8B-B14F-4D97-AF65-F5344CB8AC3E}">
        <p14:creationId xmlns:p14="http://schemas.microsoft.com/office/powerpoint/2010/main" val="28919781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5158DD6-3425-BF4C-91F7-27CD67797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 dirty="0" err="1"/>
              <a:t>다이닝</a:t>
            </a:r>
            <a:r>
              <a:rPr kumimoji="1" lang="ko-KR" altLang="en-US" dirty="0"/>
              <a:t> 코드 홈페이지 분석 </a:t>
            </a:r>
            <a:r>
              <a:rPr kumimoji="1" lang="en-US" altLang="ko-KR" dirty="0"/>
              <a:t>#2</a:t>
            </a:r>
            <a:endParaRPr kumimoji="1" lang="ko-KR" altLang="en-US" dirty="0"/>
          </a:p>
        </p:txBody>
      </p:sp>
      <p:sp>
        <p:nvSpPr>
          <p:cNvPr id="11" name="내용 개체 틀 2">
            <a:extLst>
              <a:ext uri="{FF2B5EF4-FFF2-40B4-BE49-F238E27FC236}">
                <a16:creationId xmlns:a16="http://schemas.microsoft.com/office/drawing/2014/main" id="{30116AA1-CC7E-A44D-AD65-3482518F1FDD}"/>
              </a:ext>
            </a:extLst>
          </p:cNvPr>
          <p:cNvSpPr txBox="1">
            <a:spLocks/>
          </p:cNvSpPr>
          <p:nvPr/>
        </p:nvSpPr>
        <p:spPr>
          <a:xfrm>
            <a:off x="838200" y="1584153"/>
            <a:ext cx="5242560" cy="8533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600" dirty="0"/>
              <a:t>도구 </a:t>
            </a:r>
            <a:r>
              <a:rPr kumimoji="1" lang="ko-KR" altLang="en-US" sz="1600" dirty="0" err="1"/>
              <a:t>더보기</a:t>
            </a:r>
            <a:r>
              <a:rPr kumimoji="1" lang="ko-KR" altLang="en-US" sz="1600" dirty="0"/>
              <a:t> </a:t>
            </a:r>
            <a:r>
              <a:rPr kumimoji="1" lang="en-US" altLang="ko-KR" sz="1600" dirty="0"/>
              <a:t>-&gt;</a:t>
            </a:r>
            <a:r>
              <a:rPr kumimoji="1" lang="ko-KR" altLang="en-US" sz="1600" dirty="0"/>
              <a:t> 개발자 도구</a:t>
            </a:r>
            <a:endParaRPr kumimoji="1" lang="en-US" altLang="ko-KR" sz="1600" dirty="0"/>
          </a:p>
        </p:txBody>
      </p:sp>
      <p:pic>
        <p:nvPicPr>
          <p:cNvPr id="15" name="내용 개체 틀 4">
            <a:extLst>
              <a:ext uri="{FF2B5EF4-FFF2-40B4-BE49-F238E27FC236}">
                <a16:creationId xmlns:a16="http://schemas.microsoft.com/office/drawing/2014/main" id="{BB7D8F38-3DF0-6046-9CEF-8923F3C93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274" y="2160905"/>
            <a:ext cx="7530176" cy="3775075"/>
          </a:xfrm>
          <a:prstGeom prst="rect">
            <a:avLst/>
          </a:prstGeom>
        </p:spPr>
      </p:pic>
      <p:pic>
        <p:nvPicPr>
          <p:cNvPr id="16" name="내용 개체 틀 4">
            <a:extLst>
              <a:ext uri="{FF2B5EF4-FFF2-40B4-BE49-F238E27FC236}">
                <a16:creationId xmlns:a16="http://schemas.microsoft.com/office/drawing/2014/main" id="{AD7FF478-5F42-2D45-B906-D0D0451974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04542" y="126364"/>
            <a:ext cx="7733561" cy="6314195"/>
          </a:xfrm>
        </p:spPr>
      </p:pic>
      <p:sp>
        <p:nvSpPr>
          <p:cNvPr id="17" name="모서리가 둥근 직사각형 16">
            <a:extLst>
              <a:ext uri="{FF2B5EF4-FFF2-40B4-BE49-F238E27FC236}">
                <a16:creationId xmlns:a16="http://schemas.microsoft.com/office/drawing/2014/main" id="{666DE653-6A39-6F4E-8B07-F6F1AF2605AE}"/>
              </a:ext>
            </a:extLst>
          </p:cNvPr>
          <p:cNvSpPr/>
          <p:nvPr/>
        </p:nvSpPr>
        <p:spPr>
          <a:xfrm>
            <a:off x="8247102" y="220097"/>
            <a:ext cx="2491001" cy="3213008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3D0FB45A-5BC9-F64C-A3B1-FCED5CCD0D45}"/>
              </a:ext>
            </a:extLst>
          </p:cNvPr>
          <p:cNvSpPr/>
          <p:nvPr/>
        </p:nvSpPr>
        <p:spPr>
          <a:xfrm>
            <a:off x="8336467" y="220097"/>
            <a:ext cx="121733" cy="21424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A7C9A663-884D-044A-8259-D4C79313117E}"/>
              </a:ext>
            </a:extLst>
          </p:cNvPr>
          <p:cNvSpPr/>
          <p:nvPr/>
        </p:nvSpPr>
        <p:spPr>
          <a:xfrm>
            <a:off x="11027428" y="6452657"/>
            <a:ext cx="652744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23/31</a:t>
            </a:r>
          </a:p>
        </p:txBody>
      </p:sp>
    </p:spTree>
    <p:extLst>
      <p:ext uri="{BB962C8B-B14F-4D97-AF65-F5344CB8AC3E}">
        <p14:creationId xmlns:p14="http://schemas.microsoft.com/office/powerpoint/2010/main" val="9705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5158DD6-3425-BF4C-91F7-27CD67797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 dirty="0" err="1"/>
              <a:t>다이닝</a:t>
            </a:r>
            <a:r>
              <a:rPr kumimoji="1" lang="ko-KR" altLang="en-US" dirty="0"/>
              <a:t> 코드 홈페이지 분석 </a:t>
            </a:r>
            <a:r>
              <a:rPr kumimoji="1" lang="en-US" altLang="ko-KR" dirty="0"/>
              <a:t>#3</a:t>
            </a:r>
            <a:endParaRPr kumimoji="1" lang="ko-KR" altLang="en-US" dirty="0"/>
          </a:p>
        </p:txBody>
      </p:sp>
      <p:sp>
        <p:nvSpPr>
          <p:cNvPr id="3" name="텍스트상자 2">
            <a:extLst>
              <a:ext uri="{FF2B5EF4-FFF2-40B4-BE49-F238E27FC236}">
                <a16:creationId xmlns:a16="http://schemas.microsoft.com/office/drawing/2014/main" id="{909B14E0-B90B-8843-A9C1-261ADA3DB210}"/>
              </a:ext>
            </a:extLst>
          </p:cNvPr>
          <p:cNvSpPr txBox="1"/>
          <p:nvPr/>
        </p:nvSpPr>
        <p:spPr>
          <a:xfrm>
            <a:off x="6362700" y="48158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8D20B8B3-FDF6-314B-8EE7-B57A91C1AB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37" y="1440180"/>
            <a:ext cx="8028503" cy="48260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12421142-5CBD-794B-995D-1623FB7187E1}"/>
              </a:ext>
            </a:extLst>
          </p:cNvPr>
          <p:cNvSpPr/>
          <p:nvPr/>
        </p:nvSpPr>
        <p:spPr>
          <a:xfrm>
            <a:off x="6738342" y="1357007"/>
            <a:ext cx="2420897" cy="441313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A2F314E9-834E-3A4E-9F16-C0EAE95F09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571" y="2494011"/>
            <a:ext cx="8924229" cy="28612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1F83A151-E893-C146-AED4-AEB3B36099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190" y="2728811"/>
            <a:ext cx="8792552" cy="2352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46C2079C-E609-F34F-9784-1B15EE7C37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1357007"/>
            <a:ext cx="9220200" cy="36228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EBD90134-E7C2-B346-8C45-CCA33E4868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243" y="1112520"/>
            <a:ext cx="7976857" cy="49049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ABD4BEA8-20BA-E04B-B94F-B75602430D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358" y="1906070"/>
            <a:ext cx="9406654" cy="31610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직사각형 18">
            <a:extLst>
              <a:ext uri="{FF2B5EF4-FFF2-40B4-BE49-F238E27FC236}">
                <a16:creationId xmlns:a16="http://schemas.microsoft.com/office/drawing/2014/main" id="{456E64C3-0F0A-694E-A384-75442353C26B}"/>
              </a:ext>
            </a:extLst>
          </p:cNvPr>
          <p:cNvSpPr/>
          <p:nvPr/>
        </p:nvSpPr>
        <p:spPr>
          <a:xfrm>
            <a:off x="11027428" y="6452657"/>
            <a:ext cx="652744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24</a:t>
            </a:r>
            <a:r>
              <a:rPr lang="en-US" altLang="ko-KR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/31</a:t>
            </a:r>
          </a:p>
        </p:txBody>
      </p:sp>
    </p:spTree>
    <p:extLst>
      <p:ext uri="{BB962C8B-B14F-4D97-AF65-F5344CB8AC3E}">
        <p14:creationId xmlns:p14="http://schemas.microsoft.com/office/powerpoint/2010/main" val="1204603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B83B9E3-47EF-A549-8AAE-800A15364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181" y="-10265"/>
            <a:ext cx="10515600" cy="1325563"/>
          </a:xfrm>
        </p:spPr>
        <p:txBody>
          <a:bodyPr/>
          <a:lstStyle/>
          <a:p>
            <a:r>
              <a:rPr kumimoji="1" lang="en-US" altLang="ko-KR" dirty="0"/>
              <a:t>Multiple URL</a:t>
            </a:r>
            <a:endParaRPr kumimoji="1" lang="ko-KR" altLang="en-US" dirty="0"/>
          </a:p>
        </p:txBody>
      </p:sp>
      <p:pic>
        <p:nvPicPr>
          <p:cNvPr id="16" name="내용 개체 틀 15">
            <a:extLst>
              <a:ext uri="{FF2B5EF4-FFF2-40B4-BE49-F238E27FC236}">
                <a16:creationId xmlns:a16="http://schemas.microsoft.com/office/drawing/2014/main" id="{3CF077F1-E24F-F841-B373-D6846FC373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" y="5511759"/>
            <a:ext cx="10515600" cy="624441"/>
          </a:xfrm>
        </p:spPr>
      </p:pic>
      <p:sp>
        <p:nvSpPr>
          <p:cNvPr id="4" name="내용 개체 틀 2">
            <a:extLst>
              <a:ext uri="{FF2B5EF4-FFF2-40B4-BE49-F238E27FC236}">
                <a16:creationId xmlns:a16="http://schemas.microsoft.com/office/drawing/2014/main" id="{710CC7D5-9227-014C-B731-C9D63D1F31AF}"/>
              </a:ext>
            </a:extLst>
          </p:cNvPr>
          <p:cNvSpPr txBox="1">
            <a:spLocks/>
          </p:cNvSpPr>
          <p:nvPr/>
        </p:nvSpPr>
        <p:spPr>
          <a:xfrm>
            <a:off x="610421" y="1077807"/>
            <a:ext cx="5242560" cy="8533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600" dirty="0"/>
              <a:t>수집 하고싶은 데이터의 </a:t>
            </a:r>
            <a:r>
              <a:rPr kumimoji="1" lang="en-US" altLang="ko-KR" sz="1600" dirty="0"/>
              <a:t>URL </a:t>
            </a:r>
            <a:r>
              <a:rPr kumimoji="1" lang="ko-KR" altLang="en-US" sz="1600" dirty="0"/>
              <a:t>패턴을 우선 파악</a:t>
            </a:r>
            <a:endParaRPr kumimoji="1" lang="en-US" altLang="ko-KR" sz="1600" dirty="0"/>
          </a:p>
        </p:txBody>
      </p:sp>
      <p:pic>
        <p:nvPicPr>
          <p:cNvPr id="5" name="내용 개체 틀 6">
            <a:extLst>
              <a:ext uri="{FF2B5EF4-FFF2-40B4-BE49-F238E27FC236}">
                <a16:creationId xmlns:a16="http://schemas.microsoft.com/office/drawing/2014/main" id="{BCB40906-82F9-9143-8C0A-D66D1DDFD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834" y="1734194"/>
            <a:ext cx="3306259" cy="3330851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1BE053CB-7852-DA4A-948D-0FF854D10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8005" y="2102005"/>
            <a:ext cx="2938378" cy="3033875"/>
          </a:xfrm>
          <a:prstGeom prst="rect">
            <a:avLst/>
          </a:prstGeom>
        </p:spPr>
      </p:pic>
      <p:grpSp>
        <p:nvGrpSpPr>
          <p:cNvPr id="13" name="그룹 12">
            <a:extLst>
              <a:ext uri="{FF2B5EF4-FFF2-40B4-BE49-F238E27FC236}">
                <a16:creationId xmlns:a16="http://schemas.microsoft.com/office/drawing/2014/main" id="{127E3A92-50F6-EE40-8918-393F52F39A22}"/>
              </a:ext>
            </a:extLst>
          </p:cNvPr>
          <p:cNvGrpSpPr/>
          <p:nvPr/>
        </p:nvGrpSpPr>
        <p:grpSpPr>
          <a:xfrm>
            <a:off x="838200" y="1364787"/>
            <a:ext cx="5765800" cy="290504"/>
            <a:chOff x="563880" y="926482"/>
            <a:chExt cx="5765800" cy="290504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04B116BA-ABCF-FD4F-8A7B-707780CF8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3880" y="937586"/>
              <a:ext cx="5765800" cy="279400"/>
            </a:xfrm>
            <a:prstGeom prst="rect">
              <a:avLst/>
            </a:prstGeom>
          </p:spPr>
        </p:pic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4A325A65-9E1C-0B4D-B570-65152D57AB5C}"/>
                </a:ext>
              </a:extLst>
            </p:cNvPr>
            <p:cNvSpPr/>
            <p:nvPr/>
          </p:nvSpPr>
          <p:spPr>
            <a:xfrm>
              <a:off x="3696716" y="937586"/>
              <a:ext cx="649224" cy="2794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9BE6419D-559B-434F-91CA-49A40429A567}"/>
                </a:ext>
              </a:extLst>
            </p:cNvPr>
            <p:cNvSpPr/>
            <p:nvPr/>
          </p:nvSpPr>
          <p:spPr>
            <a:xfrm>
              <a:off x="5924804" y="926482"/>
              <a:ext cx="332232" cy="2794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74177F8A-2C64-1342-B5BF-AE58236C2272}"/>
              </a:ext>
            </a:extLst>
          </p:cNvPr>
          <p:cNvGrpSpPr/>
          <p:nvPr/>
        </p:nvGrpSpPr>
        <p:grpSpPr>
          <a:xfrm>
            <a:off x="5094224" y="1762012"/>
            <a:ext cx="5753100" cy="317500"/>
            <a:chOff x="4964684" y="1216986"/>
            <a:chExt cx="5753100" cy="317500"/>
          </a:xfrm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7A450A69-9F0E-524C-AC36-668C5783F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64684" y="1216986"/>
              <a:ext cx="5753100" cy="317500"/>
            </a:xfrm>
            <a:prstGeom prst="rect">
              <a:avLst/>
            </a:prstGeom>
          </p:spPr>
        </p:pic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80274A8D-3383-D14B-A5E5-8E2EA61E50BF}"/>
                </a:ext>
              </a:extLst>
            </p:cNvPr>
            <p:cNvSpPr/>
            <p:nvPr/>
          </p:nvSpPr>
          <p:spPr>
            <a:xfrm>
              <a:off x="8064500" y="1255086"/>
              <a:ext cx="649224" cy="2794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F3ABA929-C429-9943-B91A-F2FCE24F98C7}"/>
                </a:ext>
              </a:extLst>
            </p:cNvPr>
            <p:cNvSpPr/>
            <p:nvPr/>
          </p:nvSpPr>
          <p:spPr>
            <a:xfrm>
              <a:off x="10310876" y="1236036"/>
              <a:ext cx="332232" cy="2794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803D33C7-B687-6342-93C8-DEEB72FA283A}"/>
              </a:ext>
            </a:extLst>
          </p:cNvPr>
          <p:cNvSpPr/>
          <p:nvPr/>
        </p:nvSpPr>
        <p:spPr>
          <a:xfrm>
            <a:off x="11027428" y="6452657"/>
            <a:ext cx="652744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25</a:t>
            </a:r>
            <a:r>
              <a:rPr lang="en-US" altLang="ko-KR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/31</a:t>
            </a:r>
          </a:p>
        </p:txBody>
      </p:sp>
    </p:spTree>
    <p:extLst>
      <p:ext uri="{BB962C8B-B14F-4D97-AF65-F5344CB8AC3E}">
        <p14:creationId xmlns:p14="http://schemas.microsoft.com/office/powerpoint/2010/main" val="6437317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>
            <a:extLst>
              <a:ext uri="{FF2B5EF4-FFF2-40B4-BE49-F238E27FC236}">
                <a16:creationId xmlns:a16="http://schemas.microsoft.com/office/drawing/2014/main" id="{F8238322-9D14-6542-82B0-8FAF27B76E06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ko-KR" altLang="en-US" dirty="0" err="1"/>
              <a:t>다이닝</a:t>
            </a:r>
            <a:r>
              <a:rPr kumimoji="1" lang="ko-KR" altLang="en-US" dirty="0"/>
              <a:t> 코드 홈페이지 분석 </a:t>
            </a:r>
            <a:r>
              <a:rPr kumimoji="1" lang="en-US" altLang="ko-KR" dirty="0"/>
              <a:t>#4</a:t>
            </a:r>
            <a:endParaRPr kumimoji="1" lang="ko-KR" altLang="en-US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72FFCE6E-E705-B149-B523-15D32A1DE8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32" y="1516380"/>
            <a:ext cx="7629968" cy="4988297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3F7BFF90-4D99-E348-A071-4187BFADB4A9}"/>
              </a:ext>
            </a:extLst>
          </p:cNvPr>
          <p:cNvSpPr/>
          <p:nvPr/>
        </p:nvSpPr>
        <p:spPr>
          <a:xfrm>
            <a:off x="11027428" y="6452657"/>
            <a:ext cx="652744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26</a:t>
            </a:r>
            <a:r>
              <a:rPr lang="en-US" altLang="ko-KR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/31</a:t>
            </a:r>
          </a:p>
        </p:txBody>
      </p:sp>
    </p:spTree>
    <p:extLst>
      <p:ext uri="{BB962C8B-B14F-4D97-AF65-F5344CB8AC3E}">
        <p14:creationId xmlns:p14="http://schemas.microsoft.com/office/powerpoint/2010/main" val="11840844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1A7BE5A-F49B-224C-AFB8-1328DCBDC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dirty="0" err="1"/>
              <a:t>Wordcloud</a:t>
            </a:r>
            <a:endParaRPr kumimoji="1"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02414C3E-E9DD-594A-BA52-4AD501CB0A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194" y="1382842"/>
            <a:ext cx="6566506" cy="4729805"/>
          </a:xfrm>
          <a:prstGeom prst="rect">
            <a:avLst/>
          </a:prstGeom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E0E375BF-EE41-D849-BB08-B3224496A8DB}"/>
              </a:ext>
            </a:extLst>
          </p:cNvPr>
          <p:cNvSpPr/>
          <p:nvPr/>
        </p:nvSpPr>
        <p:spPr>
          <a:xfrm>
            <a:off x="11027428" y="6452657"/>
            <a:ext cx="652744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27</a:t>
            </a:r>
            <a:r>
              <a:rPr lang="en-US" altLang="ko-KR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/31</a:t>
            </a:r>
          </a:p>
        </p:txBody>
      </p:sp>
    </p:spTree>
    <p:extLst>
      <p:ext uri="{BB962C8B-B14F-4D97-AF65-F5344CB8AC3E}">
        <p14:creationId xmlns:p14="http://schemas.microsoft.com/office/powerpoint/2010/main" val="30850288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E8EA2D3-5D3D-5F46-80DE-5CE7E2C9C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kumimoji="1" lang="ko-KR" altLang="en-US" dirty="0"/>
              <a:t>다음시간에는</a:t>
            </a:r>
            <a:r>
              <a:rPr kumimoji="1" lang="en-US" altLang="ko-KR" dirty="0"/>
              <a:t>???</a:t>
            </a:r>
            <a:endParaRPr kumimoji="1" lang="ko-KR" altLang="en-US" dirty="0"/>
          </a:p>
        </p:txBody>
      </p:sp>
      <p:sp>
        <p:nvSpPr>
          <p:cNvPr id="6" name="내용 개체 틀 2">
            <a:extLst>
              <a:ext uri="{FF2B5EF4-FFF2-40B4-BE49-F238E27FC236}">
                <a16:creationId xmlns:a16="http://schemas.microsoft.com/office/drawing/2014/main" id="{BC7400EB-56F0-B04A-8E24-3BE8102069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430395"/>
          </a:xfrm>
        </p:spPr>
        <p:txBody>
          <a:bodyPr>
            <a:normAutofit/>
          </a:bodyPr>
          <a:lstStyle/>
          <a:p>
            <a:r>
              <a:rPr kumimoji="1" lang="ko-KR" altLang="en-US" sz="1800" dirty="0" err="1"/>
              <a:t>머신러닝</a:t>
            </a:r>
            <a:r>
              <a:rPr kumimoji="1" lang="ko-KR" altLang="en-US" sz="1800" dirty="0"/>
              <a:t> 기초 강의</a:t>
            </a:r>
            <a:endParaRPr kumimoji="1" lang="en-US" altLang="ko-KR" sz="1800" dirty="0"/>
          </a:p>
          <a:p>
            <a:r>
              <a:rPr kumimoji="1" lang="ko-KR" altLang="en-US" sz="1800" dirty="0"/>
              <a:t>주요 알고리즘 소개 및 실습 </a:t>
            </a:r>
            <a:r>
              <a:rPr kumimoji="1" lang="en-US" altLang="ko-KR" sz="1800" dirty="0"/>
              <a:t>(ex) Decision Tree, k-NN, Naïve </a:t>
            </a:r>
            <a:r>
              <a:rPr kumimoji="1" lang="en-US" altLang="ko-KR" sz="1800" dirty="0" err="1"/>
              <a:t>bayes</a:t>
            </a:r>
            <a:r>
              <a:rPr kumimoji="1" lang="en-US" altLang="ko-KR" sz="1800" dirty="0"/>
              <a:t>)</a:t>
            </a:r>
          </a:p>
          <a:p>
            <a:r>
              <a:rPr kumimoji="1" lang="ko-KR" altLang="en-US" sz="1800" dirty="0"/>
              <a:t>참고 하는 책 </a:t>
            </a:r>
            <a:r>
              <a:rPr kumimoji="1" lang="en-US" altLang="ko-KR" sz="1800" dirty="0"/>
              <a:t>:</a:t>
            </a:r>
            <a:r>
              <a:rPr kumimoji="1" lang="ko-KR" altLang="en-US" sz="1800" dirty="0"/>
              <a:t> </a:t>
            </a:r>
            <a:endParaRPr kumimoji="1" lang="en-US" altLang="ko-KR" sz="1800" dirty="0"/>
          </a:p>
          <a:p>
            <a:endParaRPr kumimoji="1" lang="en-US" altLang="ko-KR" sz="1800" dirty="0"/>
          </a:p>
          <a:p>
            <a:endParaRPr kumimoji="1" lang="en-US" altLang="ko-KR" sz="1800" dirty="0"/>
          </a:p>
          <a:p>
            <a:endParaRPr kumimoji="1" lang="en-US" altLang="ko-KR" sz="1800" dirty="0"/>
          </a:p>
          <a:p>
            <a:endParaRPr kumimoji="1" lang="en-US" altLang="ko-KR" sz="1800" dirty="0"/>
          </a:p>
          <a:p>
            <a:endParaRPr kumimoji="1" lang="en-US" altLang="ko-KR" sz="1800" dirty="0"/>
          </a:p>
          <a:p>
            <a:pPr marL="0" indent="0">
              <a:buNone/>
            </a:pPr>
            <a:endParaRPr kumimoji="1" lang="en-US" altLang="ko-KR" sz="1800" dirty="0"/>
          </a:p>
          <a:p>
            <a:r>
              <a:rPr kumimoji="1" lang="en-US" altLang="ko-KR" sz="1800" dirty="0"/>
              <a:t>Visualization</a:t>
            </a:r>
            <a:br>
              <a:rPr kumimoji="1" lang="en-US" altLang="ko-KR" sz="1800" dirty="0"/>
            </a:br>
            <a:r>
              <a:rPr kumimoji="1" lang="en-US" altLang="ko-KR" sz="1800" dirty="0"/>
              <a:t>- ex) k-NN Graph</a:t>
            </a:r>
          </a:p>
          <a:p>
            <a:r>
              <a:rPr kumimoji="1" lang="ko-KR" altLang="en-US" sz="1800" dirty="0"/>
              <a:t>다음 실습 시간 </a:t>
            </a:r>
            <a:r>
              <a:rPr kumimoji="1" lang="en-US" altLang="ko-KR" sz="1800" dirty="0"/>
              <a:t>:</a:t>
            </a:r>
            <a:r>
              <a:rPr kumimoji="1" lang="ko-KR" altLang="en-US" sz="1800" dirty="0"/>
              <a:t> </a:t>
            </a:r>
            <a:r>
              <a:rPr kumimoji="1" lang="en-US" altLang="ko-KR" sz="1800" dirty="0"/>
              <a:t>5. 14</a:t>
            </a:r>
            <a:r>
              <a:rPr kumimoji="1" lang="ko-KR" altLang="en-US" sz="1800" dirty="0"/>
              <a:t>일</a:t>
            </a:r>
            <a:r>
              <a:rPr kumimoji="1" lang="en-US" altLang="ko-KR" sz="1800" dirty="0"/>
              <a:t>(</a:t>
            </a:r>
            <a:r>
              <a:rPr kumimoji="1" lang="ko-KR" altLang="en-US" sz="1800" dirty="0"/>
              <a:t>월</a:t>
            </a:r>
            <a:r>
              <a:rPr kumimoji="1" lang="en-US" altLang="ko-KR" sz="1800" dirty="0"/>
              <a:t>)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6837D8B-1674-244B-A4D5-CB85C77B28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650" y="2938782"/>
            <a:ext cx="3902710" cy="168495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941B46AC-EB25-E948-BA8C-291575F5EE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9150" y="3568400"/>
            <a:ext cx="3702050" cy="2884257"/>
          </a:xfrm>
          <a:prstGeom prst="rect">
            <a:avLst/>
          </a:prstGeo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981CC9CB-756F-3D4D-A829-7C10191A2499}"/>
              </a:ext>
            </a:extLst>
          </p:cNvPr>
          <p:cNvSpPr/>
          <p:nvPr/>
        </p:nvSpPr>
        <p:spPr>
          <a:xfrm>
            <a:off x="11027428" y="6452657"/>
            <a:ext cx="652744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28</a:t>
            </a:r>
            <a:r>
              <a:rPr lang="en-US" altLang="ko-KR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/31</a:t>
            </a:r>
          </a:p>
        </p:txBody>
      </p:sp>
    </p:spTree>
    <p:extLst>
      <p:ext uri="{BB962C8B-B14F-4D97-AF65-F5344CB8AC3E}">
        <p14:creationId xmlns:p14="http://schemas.microsoft.com/office/powerpoint/2010/main" val="12373852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FC08726-D244-334D-8EF2-52748A1BC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 dirty="0"/>
              <a:t>숙제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CC8B0A0-466B-B04E-AE18-DAA32C5D0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87471" cy="1491316"/>
          </a:xfrm>
        </p:spPr>
        <p:txBody>
          <a:bodyPr>
            <a:normAutofit/>
          </a:bodyPr>
          <a:lstStyle/>
          <a:p>
            <a:r>
              <a:rPr kumimoji="1" lang="ko-KR" altLang="en-US" sz="1400" dirty="0"/>
              <a:t>형태를 가진 </a:t>
            </a:r>
            <a:r>
              <a:rPr kumimoji="1" lang="en-US" altLang="ko-KR" sz="1400" dirty="0" err="1"/>
              <a:t>Wordcloud</a:t>
            </a:r>
            <a:r>
              <a:rPr kumimoji="1" lang="ko-KR" altLang="en-US" sz="1400" dirty="0"/>
              <a:t> 만들기</a:t>
            </a:r>
            <a:endParaRPr kumimoji="1" lang="en-US" altLang="ko-KR" sz="1400" dirty="0"/>
          </a:p>
          <a:p>
            <a:r>
              <a:rPr kumimoji="1" lang="ko-KR" altLang="en-US" sz="1400" dirty="0"/>
              <a:t>참고 </a:t>
            </a:r>
            <a:r>
              <a:rPr kumimoji="1" lang="en-US" altLang="ko-KR" sz="1400" dirty="0"/>
              <a:t>:</a:t>
            </a:r>
            <a:r>
              <a:rPr kumimoji="1" lang="ko-KR" altLang="en-US" sz="1400" dirty="0"/>
              <a:t> </a:t>
            </a:r>
            <a:r>
              <a:rPr kumimoji="1" lang="en-US" altLang="ko-KR" sz="1400" dirty="0">
                <a:hlinkClick r:id="rId2"/>
              </a:rPr>
              <a:t>http://pinkwink.kr/1029</a:t>
            </a:r>
            <a:endParaRPr kumimoji="1" lang="en-US" altLang="ko-KR" sz="1400" dirty="0"/>
          </a:p>
          <a:p>
            <a:r>
              <a:rPr kumimoji="1" lang="ko-KR" altLang="en-US" sz="1400" dirty="0"/>
              <a:t>맥에서 한글 </a:t>
            </a:r>
            <a:r>
              <a:rPr kumimoji="1" lang="ko-KR" altLang="en-US" sz="1400" dirty="0" err="1"/>
              <a:t>워드클라우드</a:t>
            </a:r>
            <a:br>
              <a:rPr kumimoji="1" lang="en-US" altLang="ko-KR" sz="1400" dirty="0"/>
            </a:br>
            <a:r>
              <a:rPr kumimoji="1" lang="en-US" altLang="ko-KR" sz="1400" dirty="0"/>
              <a:t>-</a:t>
            </a:r>
            <a:r>
              <a:rPr kumimoji="1" lang="ko-KR" altLang="en-US" sz="1400" dirty="0"/>
              <a:t> </a:t>
            </a:r>
            <a:r>
              <a:rPr kumimoji="1" lang="en-US" altLang="ko-KR" sz="1400" dirty="0"/>
              <a:t>http://</a:t>
            </a:r>
            <a:r>
              <a:rPr kumimoji="1" lang="en-US" altLang="ko-KR" sz="1400" dirty="0" err="1"/>
              <a:t>konlpy.org</a:t>
            </a:r>
            <a:r>
              <a:rPr kumimoji="1" lang="en-US" altLang="ko-KR" sz="1400" dirty="0"/>
              <a:t>/</a:t>
            </a:r>
            <a:r>
              <a:rPr kumimoji="1" lang="en-US" altLang="ko-KR" sz="1400" dirty="0" err="1"/>
              <a:t>ko</a:t>
            </a:r>
            <a:r>
              <a:rPr kumimoji="1" lang="en-US" altLang="ko-KR" sz="1400" dirty="0"/>
              <a:t>/latest/examples/</a:t>
            </a:r>
            <a:r>
              <a:rPr kumimoji="1" lang="en-US" altLang="ko-KR" sz="1400" dirty="0" err="1"/>
              <a:t>wordcloud</a:t>
            </a:r>
            <a:r>
              <a:rPr kumimoji="1" lang="en-US" altLang="ko-KR" sz="1400" dirty="0"/>
              <a:t>/</a:t>
            </a:r>
            <a:endParaRPr kumimoji="1" lang="ko-KR" altLang="en-US" sz="1400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779B4DB6-758B-BF48-ABF7-3532CB81B1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6993" y="99508"/>
            <a:ext cx="4396740" cy="43967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C601BF2C-0725-634C-9846-1342F1A8D5F8}"/>
              </a:ext>
            </a:extLst>
          </p:cNvPr>
          <p:cNvSpPr/>
          <p:nvPr/>
        </p:nvSpPr>
        <p:spPr>
          <a:xfrm>
            <a:off x="11027428" y="6452657"/>
            <a:ext cx="652744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29</a:t>
            </a:r>
            <a:r>
              <a:rPr lang="en-US" altLang="ko-KR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/31</a:t>
            </a:r>
          </a:p>
        </p:txBody>
      </p:sp>
      <p:sp>
        <p:nvSpPr>
          <p:cNvPr id="6" name="내용 개체 틀 2">
            <a:extLst>
              <a:ext uri="{FF2B5EF4-FFF2-40B4-BE49-F238E27FC236}">
                <a16:creationId xmlns:a16="http://schemas.microsoft.com/office/drawing/2014/main" id="{E2D4B9AA-C4C0-3446-888A-B1ADBA28873A}"/>
              </a:ext>
            </a:extLst>
          </p:cNvPr>
          <p:cNvSpPr txBox="1">
            <a:spLocks/>
          </p:cNvSpPr>
          <p:nvPr/>
        </p:nvSpPr>
        <p:spPr>
          <a:xfrm>
            <a:off x="838199" y="4407712"/>
            <a:ext cx="5087471" cy="1491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400" dirty="0"/>
              <a:t>4</a:t>
            </a:r>
            <a:r>
              <a:rPr kumimoji="1" lang="ko-KR" altLang="en-US" sz="1400" dirty="0"/>
              <a:t>주차에 사용할 리뷰 수집하기</a:t>
            </a: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F5F545D8-5088-7543-BAF0-4A675E9A8D96}"/>
              </a:ext>
            </a:extLst>
          </p:cNvPr>
          <p:cNvGrpSpPr/>
          <p:nvPr/>
        </p:nvGrpSpPr>
        <p:grpSpPr>
          <a:xfrm>
            <a:off x="4843039" y="1956305"/>
            <a:ext cx="5784647" cy="4496248"/>
            <a:chOff x="4843039" y="1956305"/>
            <a:chExt cx="5784647" cy="4496248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8AF52E27-646F-D047-9D3E-EBBA4156C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3039" y="1956305"/>
              <a:ext cx="5784647" cy="449624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08F1B6B0-00E2-E843-B23F-EF006DF6A26E}"/>
                </a:ext>
              </a:extLst>
            </p:cNvPr>
            <p:cNvSpPr/>
            <p:nvPr/>
          </p:nvSpPr>
          <p:spPr>
            <a:xfrm>
              <a:off x="7875494" y="3346357"/>
              <a:ext cx="2667000" cy="310619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06886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5100AD9-D1D5-485C-AF92-33992E38A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목차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1EE5D8A-5FE4-4DE1-8122-013B4F132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4574"/>
            <a:ext cx="10515600" cy="4186740"/>
          </a:xfrm>
        </p:spPr>
        <p:txBody>
          <a:bodyPr>
            <a:normAutofit/>
          </a:bodyPr>
          <a:lstStyle/>
          <a:p>
            <a:r>
              <a:rPr lang="en-US" altLang="ko-KR" dirty="0"/>
              <a:t>Twitter</a:t>
            </a:r>
            <a:br>
              <a:rPr lang="en-US" altLang="ko-KR" dirty="0"/>
            </a:br>
            <a:r>
              <a:rPr lang="en-US" altLang="ko-KR" dirty="0"/>
              <a:t>- Twitter data collection</a:t>
            </a:r>
            <a:br>
              <a:rPr lang="en-US" altLang="ko-KR" dirty="0"/>
            </a:br>
            <a:r>
              <a:rPr lang="en-US" altLang="ko-KR" dirty="0"/>
              <a:t>- Word cloud</a:t>
            </a:r>
            <a:br>
              <a:rPr lang="en-US" altLang="ko-KR" dirty="0"/>
            </a:br>
            <a:r>
              <a:rPr lang="en-US" altLang="ko-KR" dirty="0"/>
              <a:t>- Sentiment Analysis</a:t>
            </a:r>
          </a:p>
          <a:p>
            <a:endParaRPr lang="en-US" altLang="ko-KR" dirty="0"/>
          </a:p>
          <a:p>
            <a:r>
              <a:rPr lang="en-US" altLang="ko-KR" dirty="0"/>
              <a:t>Web page</a:t>
            </a:r>
            <a:br>
              <a:rPr lang="en-US" altLang="ko-KR" dirty="0"/>
            </a:br>
            <a:r>
              <a:rPr lang="en-US" altLang="ko-KR" dirty="0"/>
              <a:t>- </a:t>
            </a:r>
            <a:r>
              <a:rPr lang="ko-KR" altLang="en-US" dirty="0" err="1"/>
              <a:t>다이닝코드</a:t>
            </a:r>
            <a:r>
              <a:rPr lang="ko-KR" altLang="en-US" dirty="0"/>
              <a:t> </a:t>
            </a:r>
            <a:r>
              <a:rPr lang="en-US" altLang="ko-KR" dirty="0"/>
              <a:t>crawling</a:t>
            </a:r>
            <a:br>
              <a:rPr lang="en-US" altLang="ko-KR" dirty="0"/>
            </a:br>
            <a:r>
              <a:rPr lang="en-US" altLang="ko-KR" dirty="0"/>
              <a:t>- Word cloud</a:t>
            </a:r>
          </a:p>
          <a:p>
            <a:pPr marL="0" indent="0">
              <a:buNone/>
            </a:pPr>
            <a:endParaRPr lang="en-US" altLang="ko-KR" dirty="0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30ECB7D3-47CE-A04C-9B46-536A7D248B4C}"/>
              </a:ext>
            </a:extLst>
          </p:cNvPr>
          <p:cNvSpPr/>
          <p:nvPr/>
        </p:nvSpPr>
        <p:spPr>
          <a:xfrm>
            <a:off x="11077121" y="6452657"/>
            <a:ext cx="553357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3/31</a:t>
            </a:r>
          </a:p>
        </p:txBody>
      </p:sp>
    </p:spTree>
    <p:extLst>
      <p:ext uri="{BB962C8B-B14F-4D97-AF65-F5344CB8AC3E}">
        <p14:creationId xmlns:p14="http://schemas.microsoft.com/office/powerpoint/2010/main" val="11786864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FC08726-D244-334D-8EF2-52748A1BC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 dirty="0"/>
              <a:t>숙제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CC8B0A0-466B-B04E-AE18-DAA32C5D0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01825"/>
            <a:ext cx="6484620" cy="3965575"/>
          </a:xfrm>
        </p:spPr>
        <p:txBody>
          <a:bodyPr>
            <a:normAutofit lnSpcReduction="10000"/>
          </a:bodyPr>
          <a:lstStyle/>
          <a:p>
            <a:r>
              <a:rPr kumimoji="1" lang="ko-KR" altLang="en-US" dirty="0"/>
              <a:t>특정 키워드로 트윗 데이터 수집</a:t>
            </a:r>
            <a:endParaRPr kumimoji="1" lang="en-US" altLang="ko-KR" dirty="0"/>
          </a:p>
          <a:p>
            <a:r>
              <a:rPr kumimoji="1" lang="en-US" altLang="ko-KR" dirty="0"/>
              <a:t>1</a:t>
            </a:r>
            <a:r>
              <a:rPr kumimoji="1" lang="ko-KR" altLang="en-US" dirty="0"/>
              <a:t>분 단위로 수집한 데이터의 </a:t>
            </a:r>
            <a:r>
              <a:rPr kumimoji="1" lang="ko-KR" altLang="en-US" dirty="0" err="1"/>
              <a:t>긍부정</a:t>
            </a:r>
            <a:br>
              <a:rPr kumimoji="1" lang="en-US" altLang="ko-KR" dirty="0"/>
            </a:br>
            <a:r>
              <a:rPr kumimoji="1" lang="ko-KR" altLang="en-US" dirty="0"/>
              <a:t>그래프 그리기</a:t>
            </a:r>
            <a:br>
              <a:rPr kumimoji="1" lang="en-US" altLang="ko-KR" dirty="0"/>
            </a:br>
            <a:r>
              <a:rPr kumimoji="1" lang="en-US" altLang="ko-KR" dirty="0"/>
              <a:t>-</a:t>
            </a:r>
            <a:r>
              <a:rPr kumimoji="1" lang="ko-KR" altLang="en-US" dirty="0"/>
              <a:t> 약 </a:t>
            </a:r>
            <a:r>
              <a:rPr kumimoji="1" lang="en-US" altLang="ko-KR" dirty="0"/>
              <a:t>10~15</a:t>
            </a:r>
            <a:r>
              <a:rPr kumimoji="1" lang="ko-KR" altLang="en-US" dirty="0"/>
              <a:t>분 정도 수집</a:t>
            </a:r>
            <a:endParaRPr kumimoji="1" lang="en-US" altLang="ko-KR" dirty="0"/>
          </a:p>
          <a:p>
            <a:endParaRPr kumimoji="1" lang="en-US" altLang="ko-KR" dirty="0"/>
          </a:p>
          <a:p>
            <a:endParaRPr kumimoji="1" lang="en-US" altLang="ko-KR" dirty="0"/>
          </a:p>
          <a:p>
            <a:r>
              <a:rPr kumimoji="1" lang="ko-KR" altLang="en-US" dirty="0"/>
              <a:t>참고 </a:t>
            </a:r>
            <a:r>
              <a:rPr kumimoji="1" lang="en-US" altLang="ko-KR" dirty="0"/>
              <a:t>: http://</a:t>
            </a:r>
            <a:r>
              <a:rPr kumimoji="1" lang="en-US" altLang="ko-KR" dirty="0" err="1"/>
              <a:t>pandas.pydata.org</a:t>
            </a:r>
            <a:r>
              <a:rPr kumimoji="1" lang="en-US" altLang="ko-KR" dirty="0"/>
              <a:t>/pandas-docs/version/0.7.3/</a:t>
            </a:r>
            <a:r>
              <a:rPr kumimoji="1" lang="en-US" altLang="ko-KR" dirty="0" err="1"/>
              <a:t>visualization.html</a:t>
            </a:r>
            <a:endParaRPr kumimoji="1" lang="ko-KR" altLang="en-US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98FDCEA9-C4AA-BE4B-B36F-0497DE2359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14336" r="10660" b="53060"/>
          <a:stretch/>
        </p:blipFill>
        <p:spPr bwMode="auto">
          <a:xfrm>
            <a:off x="7490459" y="2287627"/>
            <a:ext cx="4202017" cy="3122573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18F78BB8-BA82-1441-ADD6-96442CF55F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756" y="899160"/>
            <a:ext cx="6051838" cy="5242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E71EC06-E9F7-A94D-AC8C-659400260DAE}"/>
              </a:ext>
            </a:extLst>
          </p:cNvPr>
          <p:cNvSpPr/>
          <p:nvPr/>
        </p:nvSpPr>
        <p:spPr>
          <a:xfrm>
            <a:off x="11027428" y="6452657"/>
            <a:ext cx="652744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r>
              <a:rPr lang="en-US" altLang="ko-KR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r>
              <a:rPr lang="en-US" altLang="ko-KR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/31</a:t>
            </a:r>
          </a:p>
        </p:txBody>
      </p:sp>
    </p:spTree>
    <p:extLst>
      <p:ext uri="{BB962C8B-B14F-4D97-AF65-F5344CB8AC3E}">
        <p14:creationId xmlns:p14="http://schemas.microsoft.com/office/powerpoint/2010/main" val="67975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87CA0D-43D6-3F46-9F6B-39CF34A87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965" y="1465055"/>
            <a:ext cx="10515600" cy="4365901"/>
          </a:xfrm>
        </p:spPr>
        <p:txBody>
          <a:bodyPr/>
          <a:lstStyle/>
          <a:p>
            <a:pPr algn="ctr"/>
            <a:r>
              <a:rPr kumimoji="1" lang="en-US" altLang="ko-KR" dirty="0"/>
              <a:t>Thank you!!!</a:t>
            </a:r>
            <a:endParaRPr kumimoji="1" lang="ko-KR" altLang="en-US" dirty="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903DAF28-E997-8247-A2B3-FBD4184BB9FF}"/>
              </a:ext>
            </a:extLst>
          </p:cNvPr>
          <p:cNvSpPr/>
          <p:nvPr/>
        </p:nvSpPr>
        <p:spPr>
          <a:xfrm>
            <a:off x="11027428" y="6452657"/>
            <a:ext cx="652744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31/31</a:t>
            </a:r>
          </a:p>
        </p:txBody>
      </p:sp>
    </p:spTree>
    <p:extLst>
      <p:ext uri="{BB962C8B-B14F-4D97-AF65-F5344CB8AC3E}">
        <p14:creationId xmlns:p14="http://schemas.microsoft.com/office/powerpoint/2010/main" val="23272645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1964E44-CC71-D34C-B145-39CEC77A1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dirty="0"/>
              <a:t>Twitter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58BF721-B608-6E44-AA01-12EAF7CD0F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FA720C5B-F44F-6745-8E22-9D4DE088B829}"/>
              </a:ext>
            </a:extLst>
          </p:cNvPr>
          <p:cNvSpPr/>
          <p:nvPr/>
        </p:nvSpPr>
        <p:spPr>
          <a:xfrm>
            <a:off x="11077121" y="6452657"/>
            <a:ext cx="553357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4/31</a:t>
            </a:r>
          </a:p>
        </p:txBody>
      </p:sp>
    </p:spTree>
    <p:extLst>
      <p:ext uri="{BB962C8B-B14F-4D97-AF65-F5344CB8AC3E}">
        <p14:creationId xmlns:p14="http://schemas.microsoft.com/office/powerpoint/2010/main" val="20788770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D0E5133-28AB-44DA-A7EB-196759262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Twitter API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FB7EE21-DE3C-48DB-866B-6097EBF6B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45198"/>
            <a:ext cx="9601200" cy="4279692"/>
          </a:xfrm>
        </p:spPr>
        <p:txBody>
          <a:bodyPr>
            <a:normAutofit/>
          </a:bodyPr>
          <a:lstStyle/>
          <a:p>
            <a:r>
              <a:rPr lang="en-US" altLang="ko-KR" sz="2000" dirty="0"/>
              <a:t>API</a:t>
            </a:r>
            <a:r>
              <a:rPr lang="ko-KR" altLang="en-US" sz="2000" dirty="0"/>
              <a:t>의 종류</a:t>
            </a:r>
            <a:endParaRPr lang="en-US" altLang="ko-KR" sz="2000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3536F193-2268-124F-90CE-5636DE8458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220" y="2460465"/>
            <a:ext cx="9085368" cy="3702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모서리가 둥근 직사각형 6">
            <a:extLst>
              <a:ext uri="{FF2B5EF4-FFF2-40B4-BE49-F238E27FC236}">
                <a16:creationId xmlns:a16="http://schemas.microsoft.com/office/drawing/2014/main" id="{F64106C9-8C1A-3142-8454-40B8CFAD8B39}"/>
              </a:ext>
            </a:extLst>
          </p:cNvPr>
          <p:cNvSpPr/>
          <p:nvPr/>
        </p:nvSpPr>
        <p:spPr>
          <a:xfrm>
            <a:off x="1369636" y="4478780"/>
            <a:ext cx="2745164" cy="153340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EBABB25B-A52F-F844-A7CE-10F96C688B7B}"/>
              </a:ext>
            </a:extLst>
          </p:cNvPr>
          <p:cNvSpPr/>
          <p:nvPr/>
        </p:nvSpPr>
        <p:spPr>
          <a:xfrm>
            <a:off x="11077121" y="6452657"/>
            <a:ext cx="553357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5/31</a:t>
            </a:r>
          </a:p>
        </p:txBody>
      </p:sp>
    </p:spTree>
    <p:extLst>
      <p:ext uri="{BB962C8B-B14F-4D97-AF65-F5344CB8AC3E}">
        <p14:creationId xmlns:p14="http://schemas.microsoft.com/office/powerpoint/2010/main" val="20221627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FC4A056-7431-1D4B-BDB4-DF52A069C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dirty="0"/>
              <a:t>Twitter API </a:t>
            </a:r>
            <a:r>
              <a:rPr kumimoji="1" lang="ko-KR" altLang="en-US" dirty="0"/>
              <a:t>생성 및 인증 과정 </a:t>
            </a:r>
            <a:r>
              <a:rPr kumimoji="1" lang="en-US" altLang="ko-KR" dirty="0"/>
              <a:t>#1</a:t>
            </a:r>
            <a:endParaRPr kumimoji="1"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FD3729F-1846-0843-9DC2-0A20453F65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ko-KR" dirty="0">
                <a:hlinkClick r:id="rId2"/>
              </a:rPr>
              <a:t>https://apps.twitter.com/</a:t>
            </a:r>
            <a:r>
              <a:rPr kumimoji="1" lang="ko-KR" altLang="en-US" dirty="0"/>
              <a:t> 에서 </a:t>
            </a:r>
            <a:r>
              <a:rPr kumimoji="1" lang="en-US" altLang="ko-KR" dirty="0"/>
              <a:t>Apps </a:t>
            </a:r>
            <a:r>
              <a:rPr kumimoji="1" lang="ko-KR" altLang="en-US" dirty="0"/>
              <a:t>생성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C426EA80-074F-A842-B60D-F7CB2DFBD2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" y="2464801"/>
            <a:ext cx="9304020" cy="37121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모서리가 둥근 직사각형 6">
            <a:extLst>
              <a:ext uri="{FF2B5EF4-FFF2-40B4-BE49-F238E27FC236}">
                <a16:creationId xmlns:a16="http://schemas.microsoft.com/office/drawing/2014/main" id="{9B15332C-DF7F-834A-AF28-956258795488}"/>
              </a:ext>
            </a:extLst>
          </p:cNvPr>
          <p:cNvSpPr/>
          <p:nvPr/>
        </p:nvSpPr>
        <p:spPr>
          <a:xfrm>
            <a:off x="8884920" y="3297680"/>
            <a:ext cx="1607820" cy="71044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CED0A8C0-720A-3642-BE7B-4113AC876C57}"/>
              </a:ext>
            </a:extLst>
          </p:cNvPr>
          <p:cNvSpPr/>
          <p:nvPr/>
        </p:nvSpPr>
        <p:spPr>
          <a:xfrm>
            <a:off x="11077121" y="6452657"/>
            <a:ext cx="553357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6/31</a:t>
            </a:r>
          </a:p>
        </p:txBody>
      </p:sp>
    </p:spTree>
    <p:extLst>
      <p:ext uri="{BB962C8B-B14F-4D97-AF65-F5344CB8AC3E}">
        <p14:creationId xmlns:p14="http://schemas.microsoft.com/office/powerpoint/2010/main" val="40592484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FC4A056-7431-1D4B-BDB4-DF52A069C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dirty="0"/>
              <a:t>Twitter API </a:t>
            </a:r>
            <a:r>
              <a:rPr kumimoji="1" lang="ko-KR" altLang="en-US" dirty="0"/>
              <a:t>생성 및 인증 과정 </a:t>
            </a:r>
            <a:r>
              <a:rPr kumimoji="1" lang="en-US" altLang="ko-KR" dirty="0"/>
              <a:t>#2</a:t>
            </a:r>
            <a:endParaRPr kumimoji="1" lang="ko-KR" altLang="en-US" dirty="0"/>
          </a:p>
        </p:txBody>
      </p:sp>
      <p:sp>
        <p:nvSpPr>
          <p:cNvPr id="9" name="내용 개체 틀 8">
            <a:extLst>
              <a:ext uri="{FF2B5EF4-FFF2-40B4-BE49-F238E27FC236}">
                <a16:creationId xmlns:a16="http://schemas.microsoft.com/office/drawing/2014/main" id="{46F50FBD-BB69-4149-887B-2A16AF3D2E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9892" y="1888490"/>
            <a:ext cx="5188948" cy="4580890"/>
          </a:xfrm>
        </p:spPr>
        <p:txBody>
          <a:bodyPr>
            <a:normAutofit/>
          </a:bodyPr>
          <a:lstStyle/>
          <a:p>
            <a:r>
              <a:rPr lang="en-US" altLang="ko-KR" sz="2400" dirty="0"/>
              <a:t>Name : Application </a:t>
            </a:r>
            <a:r>
              <a:rPr lang="ko-KR" altLang="en-US" sz="2400" dirty="0"/>
              <a:t>이름</a:t>
            </a:r>
            <a:endParaRPr lang="en-US" altLang="ko-KR" sz="2400" dirty="0"/>
          </a:p>
          <a:p>
            <a:r>
              <a:rPr lang="en-US" altLang="ko-KR" sz="2400" dirty="0"/>
              <a:t>Description : Application</a:t>
            </a:r>
            <a:r>
              <a:rPr lang="ko-KR" altLang="en-US" sz="2400" dirty="0"/>
              <a:t>에 대한 설명</a:t>
            </a:r>
            <a:endParaRPr lang="en-US" altLang="ko-KR" sz="2400" dirty="0"/>
          </a:p>
          <a:p>
            <a:r>
              <a:rPr lang="en-US" altLang="ko-KR" sz="2400" dirty="0"/>
              <a:t>Website : </a:t>
            </a:r>
            <a:r>
              <a:rPr lang="ko-KR" altLang="en-US" sz="2400" dirty="0"/>
              <a:t>웹사이트에서 </a:t>
            </a:r>
            <a:r>
              <a:rPr lang="en-US" altLang="ko-KR" sz="2400" dirty="0"/>
              <a:t>Twitter</a:t>
            </a:r>
            <a:r>
              <a:rPr lang="ko-KR" altLang="en-US" sz="2400" dirty="0" err="1"/>
              <a:t>를</a:t>
            </a:r>
            <a:r>
              <a:rPr lang="ko-KR" altLang="en-US" sz="2400" dirty="0"/>
              <a:t> 사용할 경우 액세스 할 수 있는 홈페이지 주소 </a:t>
            </a:r>
            <a:r>
              <a:rPr lang="en-US" altLang="ko-KR" sz="2400" dirty="0"/>
              <a:t>(</a:t>
            </a:r>
            <a:r>
              <a:rPr lang="ko-KR" altLang="en-US" sz="2400" dirty="0"/>
              <a:t>없으면 아무거나 적음</a:t>
            </a:r>
            <a:r>
              <a:rPr lang="en-US" altLang="ko-KR" sz="2400" dirty="0"/>
              <a:t>)</a:t>
            </a:r>
          </a:p>
          <a:p>
            <a:r>
              <a:rPr lang="en-US" altLang="ko-KR" sz="2400" dirty="0"/>
              <a:t>Callback URL : </a:t>
            </a:r>
            <a:r>
              <a:rPr lang="ko-KR" altLang="en-US" sz="2400" dirty="0"/>
              <a:t>사용자 로그인시 인증키 값을 받는 </a:t>
            </a:r>
            <a:r>
              <a:rPr lang="en-US" altLang="ko-KR" sz="2400" dirty="0"/>
              <a:t>Callback URL (</a:t>
            </a:r>
            <a:r>
              <a:rPr lang="ko-KR" altLang="en-US" sz="2400" dirty="0"/>
              <a:t>없으면 </a:t>
            </a:r>
            <a:r>
              <a:rPr lang="ko-KR" altLang="en-US" sz="2400" dirty="0" err="1"/>
              <a:t>비워둠</a:t>
            </a:r>
            <a:r>
              <a:rPr lang="en-US" altLang="ko-KR" sz="2400" dirty="0"/>
              <a:t>)</a:t>
            </a:r>
          </a:p>
          <a:p>
            <a:endParaRPr lang="ko-KR" altLang="en-US" sz="2400" dirty="0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34C3C651-4CDB-D84E-855D-FB3989C267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90687"/>
            <a:ext cx="5494020" cy="49963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id="{017E0EA2-7DF4-714E-B712-15101FEF2961}"/>
              </a:ext>
            </a:extLst>
          </p:cNvPr>
          <p:cNvSpPr/>
          <p:nvPr/>
        </p:nvSpPr>
        <p:spPr>
          <a:xfrm>
            <a:off x="11077121" y="6452657"/>
            <a:ext cx="553357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7/31</a:t>
            </a:r>
          </a:p>
        </p:txBody>
      </p:sp>
    </p:spTree>
    <p:extLst>
      <p:ext uri="{BB962C8B-B14F-4D97-AF65-F5344CB8AC3E}">
        <p14:creationId xmlns:p14="http://schemas.microsoft.com/office/powerpoint/2010/main" val="3749781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A813A8F7-5264-CF42-BE40-43D08EE05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47799"/>
            <a:ext cx="5669280" cy="49997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5FC4A056-7431-1D4B-BDB4-DF52A069C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dirty="0"/>
              <a:t>Twitter API </a:t>
            </a:r>
            <a:r>
              <a:rPr kumimoji="1" lang="ko-KR" altLang="en-US" dirty="0"/>
              <a:t>생성 및 인증 과정 </a:t>
            </a:r>
            <a:r>
              <a:rPr kumimoji="1" lang="en-US" altLang="ko-KR" dirty="0"/>
              <a:t>#3</a:t>
            </a:r>
            <a:endParaRPr kumimoji="1" lang="ko-KR" altLang="en-US" dirty="0"/>
          </a:p>
        </p:txBody>
      </p:sp>
      <p:sp>
        <p:nvSpPr>
          <p:cNvPr id="10" name="모서리가 둥근 직사각형 9">
            <a:extLst>
              <a:ext uri="{FF2B5EF4-FFF2-40B4-BE49-F238E27FC236}">
                <a16:creationId xmlns:a16="http://schemas.microsoft.com/office/drawing/2014/main" id="{B26F125E-98D4-1749-B588-F99C3DC7D3B4}"/>
              </a:ext>
            </a:extLst>
          </p:cNvPr>
          <p:cNvSpPr/>
          <p:nvPr/>
        </p:nvSpPr>
        <p:spPr>
          <a:xfrm>
            <a:off x="1074420" y="5835140"/>
            <a:ext cx="1371600" cy="55042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sp>
        <p:nvSpPr>
          <p:cNvPr id="11" name="모서리가 둥근 직사각형 10">
            <a:extLst>
              <a:ext uri="{FF2B5EF4-FFF2-40B4-BE49-F238E27FC236}">
                <a16:creationId xmlns:a16="http://schemas.microsoft.com/office/drawing/2014/main" id="{2642A550-2510-9B43-B44A-EB6422451E1F}"/>
              </a:ext>
            </a:extLst>
          </p:cNvPr>
          <p:cNvSpPr/>
          <p:nvPr/>
        </p:nvSpPr>
        <p:spPr>
          <a:xfrm>
            <a:off x="944880" y="2619500"/>
            <a:ext cx="3642360" cy="46660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768A426E-834F-6F43-8604-240728270338}"/>
              </a:ext>
            </a:extLst>
          </p:cNvPr>
          <p:cNvSpPr/>
          <p:nvPr/>
        </p:nvSpPr>
        <p:spPr>
          <a:xfrm>
            <a:off x="11077121" y="6452657"/>
            <a:ext cx="553357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8/31</a:t>
            </a:r>
          </a:p>
        </p:txBody>
      </p:sp>
    </p:spTree>
    <p:extLst>
      <p:ext uri="{BB962C8B-B14F-4D97-AF65-F5344CB8AC3E}">
        <p14:creationId xmlns:p14="http://schemas.microsoft.com/office/powerpoint/2010/main" val="34001784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C9773F39-4668-684E-9033-E480AE9FE1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26" y="1690687"/>
            <a:ext cx="5313754" cy="48371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86AFF045-36C1-6F46-8D0D-600567CBA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259" y="2768314"/>
            <a:ext cx="7076161" cy="8440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5FC4A056-7431-1D4B-BDB4-DF52A069C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dirty="0"/>
              <a:t>Twitter API </a:t>
            </a:r>
            <a:r>
              <a:rPr kumimoji="1" lang="ko-KR" altLang="en-US" dirty="0"/>
              <a:t>생성 및 인증 과정 </a:t>
            </a:r>
            <a:r>
              <a:rPr kumimoji="1" lang="en-US" altLang="ko-KR" dirty="0"/>
              <a:t>#4</a:t>
            </a:r>
            <a:endParaRPr kumimoji="1" lang="ko-KR" altLang="en-US" dirty="0"/>
          </a:p>
        </p:txBody>
      </p:sp>
      <p:sp>
        <p:nvSpPr>
          <p:cNvPr id="10" name="모서리가 둥근 직사각형 9">
            <a:extLst>
              <a:ext uri="{FF2B5EF4-FFF2-40B4-BE49-F238E27FC236}">
                <a16:creationId xmlns:a16="http://schemas.microsoft.com/office/drawing/2014/main" id="{B26F125E-98D4-1749-B588-F99C3DC7D3B4}"/>
              </a:ext>
            </a:extLst>
          </p:cNvPr>
          <p:cNvSpPr/>
          <p:nvPr/>
        </p:nvSpPr>
        <p:spPr>
          <a:xfrm>
            <a:off x="1783080" y="5339840"/>
            <a:ext cx="2156460" cy="55042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sp>
        <p:nvSpPr>
          <p:cNvPr id="11" name="모서리가 둥근 직사각형 10">
            <a:extLst>
              <a:ext uri="{FF2B5EF4-FFF2-40B4-BE49-F238E27FC236}">
                <a16:creationId xmlns:a16="http://schemas.microsoft.com/office/drawing/2014/main" id="{2642A550-2510-9B43-B44A-EB6422451E1F}"/>
              </a:ext>
            </a:extLst>
          </p:cNvPr>
          <p:cNvSpPr/>
          <p:nvPr/>
        </p:nvSpPr>
        <p:spPr>
          <a:xfrm>
            <a:off x="838200" y="2777264"/>
            <a:ext cx="3383280" cy="438376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2D0BF79F-6133-F748-A69D-C8091713F51A}"/>
              </a:ext>
            </a:extLst>
          </p:cNvPr>
          <p:cNvSpPr/>
          <p:nvPr/>
        </p:nvSpPr>
        <p:spPr>
          <a:xfrm>
            <a:off x="11077121" y="6452657"/>
            <a:ext cx="553357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9/31</a:t>
            </a:r>
          </a:p>
        </p:txBody>
      </p:sp>
    </p:spTree>
    <p:extLst>
      <p:ext uri="{BB962C8B-B14F-4D97-AF65-F5344CB8AC3E}">
        <p14:creationId xmlns:p14="http://schemas.microsoft.com/office/powerpoint/2010/main" val="17855396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7249</TotalTime>
  <Words>422</Words>
  <Application>Microsoft Macintosh PowerPoint</Application>
  <PresentationFormat>와이드스크린</PresentationFormat>
  <Paragraphs>117</Paragraphs>
  <Slides>31</Slides>
  <Notes>4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31</vt:i4>
      </vt:variant>
    </vt:vector>
  </HeadingPairs>
  <TitlesOfParts>
    <vt:vector size="35" baseType="lpstr">
      <vt:lpstr>맑은 고딕</vt:lpstr>
      <vt:lpstr>맑은 고딕</vt:lpstr>
      <vt:lpstr>Arial</vt:lpstr>
      <vt:lpstr>Office 테마</vt:lpstr>
      <vt:lpstr>Data Collection &amp; Analysis</vt:lpstr>
      <vt:lpstr>수업 참고 자료</vt:lpstr>
      <vt:lpstr>목차</vt:lpstr>
      <vt:lpstr>Twitter</vt:lpstr>
      <vt:lpstr>Twitter API</vt:lpstr>
      <vt:lpstr>Twitter API 생성 및 인증 과정 #1</vt:lpstr>
      <vt:lpstr>Twitter API 생성 및 인증 과정 #2</vt:lpstr>
      <vt:lpstr>Twitter API 생성 및 인증 과정 #3</vt:lpstr>
      <vt:lpstr>Twitter API 생성 및 인증 과정 #4</vt:lpstr>
      <vt:lpstr>Twitter Data Collection</vt:lpstr>
      <vt:lpstr>JSON format</vt:lpstr>
      <vt:lpstr>PowerPoint 프레젠테이션</vt:lpstr>
      <vt:lpstr>PowerPoint 프레젠테이션</vt:lpstr>
      <vt:lpstr>Keyword 기반으로 트윗 데이터 수집</vt:lpstr>
      <vt:lpstr>Wordcloud</vt:lpstr>
      <vt:lpstr>Wordcloud 사용</vt:lpstr>
      <vt:lpstr>PowerPoint 프레젠테이션</vt:lpstr>
      <vt:lpstr>Sentiment Analysis</vt:lpstr>
      <vt:lpstr>PowerPoint 프레젠테이션</vt:lpstr>
      <vt:lpstr>Web page(다이닝코드)</vt:lpstr>
      <vt:lpstr>웹 페이지 가져오기</vt:lpstr>
      <vt:lpstr>다이닝 코드 홈페이지 분석 #1</vt:lpstr>
      <vt:lpstr>다이닝 코드 홈페이지 분석 #2</vt:lpstr>
      <vt:lpstr>다이닝 코드 홈페이지 분석 #3</vt:lpstr>
      <vt:lpstr>Multiple URL</vt:lpstr>
      <vt:lpstr>PowerPoint 프레젠테이션</vt:lpstr>
      <vt:lpstr>Wordcloud</vt:lpstr>
      <vt:lpstr>다음시간에는???</vt:lpstr>
      <vt:lpstr>숙제</vt:lpstr>
      <vt:lpstr>숙제</vt:lpstr>
      <vt:lpstr>Thank you!!!</vt:lpstr>
    </vt:vector>
  </TitlesOfParts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Python</dc:title>
  <dc:creator>이강희</dc:creator>
  <cp:lastModifiedBy> </cp:lastModifiedBy>
  <cp:revision>112</cp:revision>
  <dcterms:created xsi:type="dcterms:W3CDTF">2018-03-31T07:01:34Z</dcterms:created>
  <dcterms:modified xsi:type="dcterms:W3CDTF">2018-04-30T02:32:27Z</dcterms:modified>
</cp:coreProperties>
</file>